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5"/>
  </p:notesMasterIdLst>
  <p:sldIdLst>
    <p:sldId id="256" r:id="rId2"/>
    <p:sldId id="259" r:id="rId3"/>
    <p:sldId id="262" r:id="rId4"/>
    <p:sldId id="263" r:id="rId5"/>
    <p:sldId id="261" r:id="rId6"/>
    <p:sldId id="264" r:id="rId7"/>
    <p:sldId id="275" r:id="rId8"/>
    <p:sldId id="316" r:id="rId9"/>
    <p:sldId id="305" r:id="rId10"/>
    <p:sldId id="317" r:id="rId11"/>
    <p:sldId id="304" r:id="rId12"/>
    <p:sldId id="318" r:id="rId13"/>
    <p:sldId id="303" r:id="rId14"/>
    <p:sldId id="319" r:id="rId15"/>
    <p:sldId id="302" r:id="rId16"/>
    <p:sldId id="274" r:id="rId17"/>
    <p:sldId id="273" r:id="rId18"/>
    <p:sldId id="272" r:id="rId19"/>
    <p:sldId id="310" r:id="rId20"/>
    <p:sldId id="312" r:id="rId21"/>
    <p:sldId id="313" r:id="rId22"/>
    <p:sldId id="278" r:id="rId23"/>
    <p:sldId id="314" r:id="rId24"/>
    <p:sldId id="271" r:id="rId25"/>
    <p:sldId id="279" r:id="rId26"/>
    <p:sldId id="270" r:id="rId27"/>
    <p:sldId id="280" r:id="rId28"/>
    <p:sldId id="269" r:id="rId29"/>
    <p:sldId id="281" r:id="rId30"/>
    <p:sldId id="330" r:id="rId31"/>
    <p:sldId id="268" r:id="rId32"/>
    <p:sldId id="331" r:id="rId33"/>
    <p:sldId id="332" r:id="rId34"/>
    <p:sldId id="267" r:id="rId35"/>
    <p:sldId id="283" r:id="rId36"/>
    <p:sldId id="328" r:id="rId37"/>
    <p:sldId id="315" r:id="rId38"/>
    <p:sldId id="300" r:id="rId39"/>
    <p:sldId id="329" r:id="rId40"/>
    <p:sldId id="265" r:id="rId41"/>
    <p:sldId id="284" r:id="rId42"/>
    <p:sldId id="296" r:id="rId43"/>
    <p:sldId id="295" r:id="rId44"/>
    <p:sldId id="294" r:id="rId45"/>
    <p:sldId id="293" r:id="rId46"/>
    <p:sldId id="309" r:id="rId47"/>
    <p:sldId id="292" r:id="rId48"/>
    <p:sldId id="290" r:id="rId49"/>
    <p:sldId id="291" r:id="rId50"/>
    <p:sldId id="289" r:id="rId51"/>
    <p:sldId id="288" r:id="rId52"/>
    <p:sldId id="287" r:id="rId53"/>
    <p:sldId id="286" r:id="rId54"/>
    <p:sldId id="266" r:id="rId55"/>
    <p:sldId id="327" r:id="rId56"/>
    <p:sldId id="323" r:id="rId57"/>
    <p:sldId id="285" r:id="rId58"/>
    <p:sldId id="324" r:id="rId59"/>
    <p:sldId id="299" r:id="rId60"/>
    <p:sldId id="325" r:id="rId61"/>
    <p:sldId id="298" r:id="rId62"/>
    <p:sldId id="326" r:id="rId63"/>
    <p:sldId id="297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E5F7"/>
    <a:srgbClr val="FE9202"/>
    <a:srgbClr val="E7FF01"/>
    <a:srgbClr val="E39A39"/>
    <a:srgbClr val="1D3A00"/>
    <a:srgbClr val="5EEC3C"/>
    <a:srgbClr val="990099"/>
    <a:srgbClr val="CC0099"/>
    <a:srgbClr val="007033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2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182570"/>
            <a:ext cx="7940660" cy="106893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940660" cy="61082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35E5F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5E5F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335275"/>
            <a:ext cx="7940660" cy="916229"/>
          </a:xfrm>
        </p:spPr>
        <p:txBody>
          <a:bodyPr/>
          <a:lstStyle/>
          <a:p>
            <a:r>
              <a:rPr lang="en-US" dirty="0" smtClean="0"/>
              <a:t>Electricity Merit Badge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940660" cy="6108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Troop 344 and 9344</a:t>
            </a:r>
          </a:p>
          <a:p>
            <a:r>
              <a:rPr lang="en-US" dirty="0" smtClean="0"/>
              <a:t>Pemberville, 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3244736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en-US" dirty="0"/>
              <a:t>Demonstrate that you know how to respond to electrical emergencies by doing the following:</a:t>
            </a:r>
          </a:p>
          <a:p>
            <a:pPr marL="914400" lvl="1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 startAt="3"/>
            </a:pPr>
            <a:r>
              <a:rPr lang="en-US" altLang="en-US" sz="2400" dirty="0" smtClean="0"/>
              <a:t>Show </a:t>
            </a:r>
            <a:r>
              <a:rPr lang="en-US" altLang="en-US" sz="2400" dirty="0"/>
              <a:t>how to treat an electrical burn.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4"/>
            <a:ext cx="5039265" cy="38176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en-US" sz="2300" dirty="0"/>
              <a:t>Don't touch the injured person if he or she is still in contact with the electrical current. </a:t>
            </a:r>
          </a:p>
          <a:p>
            <a:pPr algn="l"/>
            <a:r>
              <a:rPr lang="en-US" sz="2300" dirty="0" smtClean="0"/>
              <a:t>Electric </a:t>
            </a:r>
            <a:r>
              <a:rPr lang="en-US" sz="2300" dirty="0"/>
              <a:t>shock causes burns inside the body, so immediately seek medical attention for the victim.</a:t>
            </a:r>
          </a:p>
          <a:p>
            <a:pPr algn="l"/>
            <a:r>
              <a:rPr lang="en-US" sz="2300" dirty="0" smtClean="0"/>
              <a:t>Do </a:t>
            </a:r>
            <a:r>
              <a:rPr lang="en-US" sz="2300" dirty="0"/>
              <a:t>not apply ice, butter, ointments, medication</a:t>
            </a:r>
            <a:r>
              <a:rPr lang="en-US" sz="2300" dirty="0" smtClean="0"/>
              <a:t>, bandages</a:t>
            </a:r>
            <a:r>
              <a:rPr lang="en-US" sz="2300" dirty="0"/>
              <a:t>, or cotton dressings to electrical burns. </a:t>
            </a:r>
            <a:endParaRPr lang="en-US" sz="2300" dirty="0" smtClean="0"/>
          </a:p>
          <a:p>
            <a:pPr algn="l"/>
            <a:r>
              <a:rPr lang="en-US" sz="2300" dirty="0" smtClean="0"/>
              <a:t>Do </a:t>
            </a:r>
            <a:r>
              <a:rPr lang="en-US" sz="2300" dirty="0"/>
              <a:t>not </a:t>
            </a:r>
            <a:r>
              <a:rPr lang="en-US" sz="2300" dirty="0" smtClean="0"/>
              <a:t>touch burns</a:t>
            </a:r>
            <a:r>
              <a:rPr lang="en-US" sz="2300" dirty="0"/>
              <a:t>, break blisters, or remove burned clothing. </a:t>
            </a:r>
            <a:endParaRPr lang="en-US" sz="2300" dirty="0" smtClean="0"/>
          </a:p>
          <a:p>
            <a:pPr algn="l"/>
            <a:r>
              <a:rPr lang="en-US" altLang="en-US" sz="2300" dirty="0" smtClean="0"/>
              <a:t>Try </a:t>
            </a:r>
            <a:r>
              <a:rPr lang="en-US" altLang="en-US" sz="2300" dirty="0"/>
              <a:t>to prevent the injured person from becoming chilled. </a:t>
            </a:r>
          </a:p>
          <a:p>
            <a:pPr algn="l"/>
            <a:endParaRPr lang="en-US" altLang="en-US" sz="2300" dirty="0" smtClean="0"/>
          </a:p>
          <a:p>
            <a:pPr algn="l"/>
            <a:endParaRPr lang="en-US" altLang="en-US" sz="2600" dirty="0"/>
          </a:p>
          <a:p>
            <a:pPr algn="l"/>
            <a:endParaRPr lang="en-US" sz="2600" dirty="0" smtClean="0"/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81" y="1350110"/>
            <a:ext cx="3291844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en-US" dirty="0"/>
              <a:t>Demonstrate that you know how to respond to electrical emergencies by doing the following</a:t>
            </a:r>
            <a:r>
              <a:rPr lang="en-US" altLang="en-US" dirty="0" smtClean="0"/>
              <a:t>:</a:t>
            </a:r>
            <a:endParaRPr lang="en-US" altLang="en-US" sz="2400" dirty="0" smtClean="0"/>
          </a:p>
          <a:p>
            <a:pPr marL="914400" lvl="1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 startAt="4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what to do in an electrical storm.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039264" cy="366491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If caught </a:t>
            </a:r>
            <a:r>
              <a:rPr lang="en-US" dirty="0" smtClean="0"/>
              <a:t>in the </a:t>
            </a:r>
            <a:r>
              <a:rPr lang="en-US" dirty="0"/>
              <a:t>outdoors when a storm approaches, move away from </a:t>
            </a:r>
            <a:r>
              <a:rPr lang="en-US" dirty="0" smtClean="0"/>
              <a:t>open water</a:t>
            </a:r>
            <a:r>
              <a:rPr lang="en-US" dirty="0"/>
              <a:t>, mountaintops, the crests of ridges, and the bases of </a:t>
            </a:r>
            <a:r>
              <a:rPr lang="en-US" dirty="0" smtClean="0"/>
              <a:t>tall or </a:t>
            </a:r>
            <a:r>
              <a:rPr lang="en-US" dirty="0"/>
              <a:t>solitary trees. </a:t>
            </a:r>
            <a:endParaRPr lang="en-US" dirty="0" smtClean="0"/>
          </a:p>
          <a:p>
            <a:pPr algn="l"/>
            <a:r>
              <a:rPr lang="en-US" dirty="0" smtClean="0"/>
              <a:t>A </a:t>
            </a:r>
            <a:r>
              <a:rPr lang="en-US" dirty="0"/>
              <a:t>dense forest located in a depression </a:t>
            </a:r>
            <a:r>
              <a:rPr lang="en-US" dirty="0" smtClean="0"/>
              <a:t>offers the </a:t>
            </a:r>
            <a:r>
              <a:rPr lang="en-US" dirty="0"/>
              <a:t>most protection. </a:t>
            </a:r>
            <a:endParaRPr lang="en-US" dirty="0" smtClean="0"/>
          </a:p>
          <a:p>
            <a:pPr algn="l"/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tent, stay </a:t>
            </a:r>
            <a:r>
              <a:rPr lang="en-US" dirty="0"/>
              <a:t>away from metal tent poles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If an electrical storm catches your group in the open, spread out </a:t>
            </a:r>
            <a:r>
              <a:rPr lang="en-US" dirty="0" smtClean="0"/>
              <a:t>so people </a:t>
            </a:r>
            <a:r>
              <a:rPr lang="en-US" dirty="0"/>
              <a:t>are at least 100 feet from one another. </a:t>
            </a:r>
            <a:endParaRPr lang="en-US" dirty="0" smtClean="0"/>
          </a:p>
          <a:p>
            <a:pPr algn="l"/>
            <a:r>
              <a:rPr lang="en-US" dirty="0" smtClean="0"/>
              <a:t>Become </a:t>
            </a:r>
            <a:r>
              <a:rPr lang="en-US" dirty="0"/>
              <a:t>the smallest target you </a:t>
            </a:r>
            <a:r>
              <a:rPr lang="en-US" dirty="0" smtClean="0"/>
              <a:t>can by squatting </a:t>
            </a:r>
            <a:r>
              <a:rPr lang="en-US" dirty="0"/>
              <a:t>on the balls of your feet, cover your ears with your hands, and get your head close to your knees. 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197405"/>
            <a:ext cx="320856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en-US" dirty="0"/>
              <a:t>Demonstrate that you know how to respond to electrical emergencies by doing the following:</a:t>
            </a:r>
          </a:p>
          <a:p>
            <a:pPr marL="914400" lvl="1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 startAt="5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what to do in the event of an electrical fire. 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191969" cy="366491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/>
              <a:t>Electrical fires are different from other fires. </a:t>
            </a:r>
            <a:endParaRPr lang="en-US" dirty="0" smtClean="0"/>
          </a:p>
          <a:p>
            <a:pPr algn="l"/>
            <a:r>
              <a:rPr lang="en-US" dirty="0" smtClean="0"/>
              <a:t>Never </a:t>
            </a:r>
            <a:r>
              <a:rPr lang="en-US" dirty="0"/>
              <a:t>use water on an electrical fire.</a:t>
            </a:r>
          </a:p>
          <a:p>
            <a:pPr algn="l"/>
            <a:r>
              <a:rPr lang="en-US" dirty="0" smtClean="0"/>
              <a:t>Turn </a:t>
            </a:r>
            <a:r>
              <a:rPr lang="en-US" dirty="0"/>
              <a:t>off the main power to the </a:t>
            </a:r>
            <a:r>
              <a:rPr lang="en-US" dirty="0" smtClean="0"/>
              <a:t>house.</a:t>
            </a:r>
          </a:p>
          <a:p>
            <a:pPr algn="l"/>
            <a:r>
              <a:rPr lang="en-US" dirty="0" smtClean="0"/>
              <a:t>Use only extinguisher rated for electrical fires (Class C).</a:t>
            </a:r>
            <a:endParaRPr lang="en-US" dirty="0"/>
          </a:p>
          <a:p>
            <a:pPr algn="l"/>
            <a:r>
              <a:rPr lang="en-US" dirty="0" smtClean="0"/>
              <a:t>If </a:t>
            </a:r>
            <a:r>
              <a:rPr lang="en-US" dirty="0"/>
              <a:t>the fire cannot be safely put out, leave the </a:t>
            </a:r>
            <a:r>
              <a:rPr lang="en-US" dirty="0" smtClean="0"/>
              <a:t>house immediately </a:t>
            </a:r>
            <a:r>
              <a:rPr lang="en-US" dirty="0"/>
              <a:t>and take everyone with you.</a:t>
            </a:r>
          </a:p>
          <a:p>
            <a:pPr algn="l"/>
            <a:r>
              <a:rPr lang="en-US" dirty="0" smtClean="0"/>
              <a:t>Call </a:t>
            </a:r>
            <a:r>
              <a:rPr lang="en-US" dirty="0"/>
              <a:t>911 from the nearest phone once you and </a:t>
            </a:r>
            <a:r>
              <a:rPr lang="en-US" dirty="0" smtClean="0"/>
              <a:t>your family </a:t>
            </a:r>
            <a:r>
              <a:rPr lang="en-US" dirty="0"/>
              <a:t>are safely away from your home.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19740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428444" cy="3664918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altLang="en-US" dirty="0"/>
              <a:t>Complete an electrical home safety inspection of your </a:t>
            </a:r>
            <a:r>
              <a:rPr lang="en-US" altLang="en-US" dirty="0" smtClean="0"/>
              <a:t>home. Download </a:t>
            </a:r>
            <a:r>
              <a:rPr lang="en-US" altLang="en-US" dirty="0"/>
              <a:t>the checklist found </a:t>
            </a:r>
            <a:r>
              <a:rPr lang="en-US" altLang="en-US" dirty="0" smtClean="0"/>
              <a:t>with </a:t>
            </a:r>
            <a:r>
              <a:rPr lang="en-US" altLang="en-US" dirty="0"/>
              <a:t>this </a:t>
            </a:r>
            <a:r>
              <a:rPr lang="en-US" altLang="en-US" dirty="0" smtClean="0"/>
              <a:t>presentation. </a:t>
            </a:r>
            <a:r>
              <a:rPr lang="en-US" altLang="en-US" dirty="0"/>
              <a:t>Discuss what you find with your counselor. 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15" y="1350110"/>
            <a:ext cx="3868526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039264" cy="3664918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altLang="en-US" dirty="0"/>
              <a:t>Make a simple electromagnet and use it to show magnetic attraction and repulsion. </a:t>
            </a:r>
            <a:endParaRPr lang="en-US" altLang="en-US" dirty="0" smtClean="0"/>
          </a:p>
          <a:p>
            <a:pPr marL="85725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Download the instructions titled “How do I make </a:t>
            </a:r>
            <a:r>
              <a:rPr lang="en-US" dirty="0" smtClean="0"/>
              <a:t>an </a:t>
            </a:r>
            <a:r>
              <a:rPr lang="en-US" dirty="0"/>
              <a:t>electromagnet?” found with this presentation</a:t>
            </a:r>
            <a:r>
              <a:rPr lang="en-US" dirty="0" smtClean="0"/>
              <a:t>.</a:t>
            </a:r>
            <a:endParaRPr lang="en-US" altLang="en-US" dirty="0"/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30" y="1350110"/>
            <a:ext cx="2876820" cy="3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4581149" cy="3664918"/>
          </a:xfrm>
        </p:spPr>
        <p:txBody>
          <a:bodyPr>
            <a:norm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 smtClean="0"/>
              <a:t>Explain the difference between direct current and alternating current.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350109"/>
            <a:ext cx="3936939" cy="33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197405"/>
            <a:ext cx="4428444" cy="366491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Electricity is the flow of electrons. </a:t>
            </a:r>
            <a:endParaRPr lang="en-US" dirty="0" smtClean="0"/>
          </a:p>
          <a:p>
            <a:pPr algn="l"/>
            <a:r>
              <a:rPr lang="en-US" dirty="0" smtClean="0"/>
              <a:t>All </a:t>
            </a:r>
            <a:r>
              <a:rPr lang="en-US" dirty="0"/>
              <a:t>matter is made up of atoms, and an atom has a center, called a nucleus</a:t>
            </a:r>
            <a:r>
              <a:rPr lang="en-US" dirty="0" smtClean="0"/>
              <a:t>. </a:t>
            </a:r>
            <a:endParaRPr lang="en-US" dirty="0" smtClean="0"/>
          </a:p>
          <a:p>
            <a:pPr algn="l"/>
            <a:r>
              <a:rPr lang="en-US" dirty="0" smtClean="0"/>
              <a:t>When electrons are "lost" from an atom </a:t>
            </a:r>
            <a:r>
              <a:rPr lang="en-US" dirty="0" smtClean="0"/>
              <a:t>and </a:t>
            </a:r>
            <a:r>
              <a:rPr lang="en-US" dirty="0"/>
              <a:t>get “bumped” from one atom to the </a:t>
            </a:r>
            <a:r>
              <a:rPr lang="en-US" dirty="0" smtClean="0"/>
              <a:t>next, this </a:t>
            </a:r>
            <a:r>
              <a:rPr lang="en-US" dirty="0"/>
              <a:t>continuous flow of electrons from atom to atom through a conductor is called electric current.</a:t>
            </a:r>
            <a:endParaRPr lang="en-US" dirty="0" smtClean="0"/>
          </a:p>
          <a:p>
            <a:pPr algn="l"/>
            <a:r>
              <a:rPr lang="en-US" dirty="0" smtClean="0"/>
              <a:t>Electricity </a:t>
            </a:r>
            <a:r>
              <a:rPr lang="en-US" dirty="0"/>
              <a:t>is a basic part of nature and it is one of our most widely used forms of energy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There are two types of Electricity, Static Electricity and Current Electricity.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10" y="3157663"/>
            <a:ext cx="4073906" cy="1144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50" y="1181064"/>
            <a:ext cx="2748690" cy="18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</a:t>
            </a:r>
            <a:r>
              <a:rPr lang="en-US" dirty="0" smtClean="0"/>
              <a:t>Merit Badge 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Demonstrate </a:t>
            </a:r>
            <a:r>
              <a:rPr lang="en-US" altLang="en-US" dirty="0"/>
              <a:t>that you know how to respond to electrical emergencies by doing the following:</a:t>
            </a:r>
          </a:p>
          <a:p>
            <a:pPr marL="91440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dirty="0"/>
              <a:t>Show how to rescue a person touching a live wire in the home. </a:t>
            </a:r>
          </a:p>
          <a:p>
            <a:pPr marL="91440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dirty="0"/>
              <a:t>Show how to render first aid to a person who is unconscious from electrical shock. </a:t>
            </a:r>
          </a:p>
          <a:p>
            <a:pPr marL="91440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dirty="0"/>
              <a:t>Show how to treat an electrical burn. </a:t>
            </a:r>
          </a:p>
          <a:p>
            <a:pPr marL="91440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dirty="0"/>
              <a:t>Explain what to do in an electrical storm. </a:t>
            </a:r>
          </a:p>
          <a:p>
            <a:pPr marL="91440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dirty="0"/>
              <a:t>Explain what to do in the event of an electrical fire.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/>
              <a:t>Complete an electrical home safety inspection of your home, using the checklist found </a:t>
            </a:r>
            <a:r>
              <a:rPr lang="en-US" altLang="en-US" dirty="0" smtClean="0"/>
              <a:t>with </a:t>
            </a:r>
            <a:r>
              <a:rPr lang="en-US" altLang="en-US" dirty="0"/>
              <a:t>this </a:t>
            </a:r>
            <a:r>
              <a:rPr lang="en-US" altLang="en-US" dirty="0" smtClean="0"/>
              <a:t>presentation </a:t>
            </a:r>
            <a:r>
              <a:rPr lang="en-US" altLang="en-US" dirty="0"/>
              <a:t>or one approved by your counselor. Discuss what you find with your counselor.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/>
              <a:t>Make a simple electromagnet and use it to show magnetic attraction and repulsion.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197405"/>
            <a:ext cx="4581149" cy="366491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Static Electricity:</a:t>
            </a:r>
          </a:p>
          <a:p>
            <a:pPr algn="l"/>
            <a:r>
              <a:rPr lang="en-US" dirty="0" smtClean="0"/>
              <a:t>Is </a:t>
            </a:r>
            <a:r>
              <a:rPr lang="en-US" dirty="0"/>
              <a:t>the buildup of positive or negative charges on the surface of an object. </a:t>
            </a:r>
            <a:endParaRPr lang="en-US" dirty="0" smtClean="0"/>
          </a:p>
          <a:p>
            <a:pPr algn="l"/>
            <a:r>
              <a:rPr lang="en-US" dirty="0" smtClean="0"/>
              <a:t>These </a:t>
            </a:r>
            <a:r>
              <a:rPr lang="en-US" dirty="0"/>
              <a:t>charges build up when two objects rub against each other and electrons pass from one object to the other. </a:t>
            </a:r>
            <a:endParaRPr lang="en-US" dirty="0" smtClean="0"/>
          </a:p>
          <a:p>
            <a:pPr lvl="1" algn="l"/>
            <a:r>
              <a:rPr lang="en-US" dirty="0" smtClean="0"/>
              <a:t>An </a:t>
            </a:r>
            <a:r>
              <a:rPr lang="en-US" dirty="0"/>
              <a:t>example if this would be the shock you get from touching a metal doorknob after walking across a carpeted floor. 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6" y="1197405"/>
            <a:ext cx="3913546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197405"/>
            <a:ext cx="5039264" cy="366491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Current Electricity:</a:t>
            </a:r>
          </a:p>
          <a:p>
            <a:pPr algn="l"/>
            <a:r>
              <a:rPr lang="en-US" dirty="0" smtClean="0"/>
              <a:t>Is </a:t>
            </a:r>
            <a:r>
              <a:rPr lang="en-US" dirty="0"/>
              <a:t>the flow of electrons along a </a:t>
            </a:r>
            <a:r>
              <a:rPr lang="en-US" dirty="0" smtClean="0"/>
              <a:t>conductor.</a:t>
            </a:r>
          </a:p>
          <a:p>
            <a:pPr algn="l"/>
            <a:r>
              <a:rPr lang="en-US" dirty="0" smtClean="0"/>
              <a:t>Unlike </a:t>
            </a:r>
            <a:r>
              <a:rPr lang="en-US" dirty="0"/>
              <a:t>static electricity, current electricity is always in motion. </a:t>
            </a:r>
            <a:endParaRPr lang="en-US" dirty="0" smtClean="0"/>
          </a:p>
          <a:p>
            <a:pPr algn="l"/>
            <a:r>
              <a:rPr lang="en-US" dirty="0" smtClean="0"/>
              <a:t>Current </a:t>
            </a:r>
            <a:r>
              <a:rPr lang="en-US" dirty="0"/>
              <a:t>electricity is used for many practical applications, like powering our lights and home </a:t>
            </a:r>
            <a:r>
              <a:rPr lang="en-US" dirty="0" smtClean="0"/>
              <a:t>appliances. </a:t>
            </a:r>
            <a:endParaRPr lang="en-US" dirty="0" smtClean="0"/>
          </a:p>
          <a:p>
            <a:pPr lvl="1" algn="l"/>
            <a:r>
              <a:rPr lang="en-US" dirty="0"/>
              <a:t>There are two types of </a:t>
            </a:r>
            <a:r>
              <a:rPr lang="en-US" dirty="0" smtClean="0"/>
              <a:t>current electricity, Alternating Current (AC) and Direct Current (DC). </a:t>
            </a:r>
            <a:endParaRPr lang="en-US" dirty="0"/>
          </a:p>
          <a:p>
            <a:pPr lvl="1"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59" y="1502815"/>
            <a:ext cx="3134471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197405"/>
            <a:ext cx="5039264" cy="366491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Alternating </a:t>
            </a:r>
            <a:r>
              <a:rPr lang="en-US" b="1" dirty="0"/>
              <a:t>Current (</a:t>
            </a:r>
            <a:r>
              <a:rPr lang="en-US" b="1" dirty="0" smtClean="0"/>
              <a:t>AC):</a:t>
            </a:r>
          </a:p>
          <a:p>
            <a:pPr algn="l"/>
            <a:r>
              <a:rPr lang="en-US" dirty="0" smtClean="0"/>
              <a:t>AC </a:t>
            </a:r>
            <a:r>
              <a:rPr lang="en-US" dirty="0"/>
              <a:t>electricity is the flow of an electrical charge that changes direction periodically. 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/>
              <a:t>voltage of the charge can vary, meaning it can become more or less intense. </a:t>
            </a:r>
            <a:endParaRPr lang="en-US" dirty="0" smtClean="0"/>
          </a:p>
          <a:p>
            <a:pPr algn="l"/>
            <a:r>
              <a:rPr lang="en-US" dirty="0" smtClean="0"/>
              <a:t>Practical </a:t>
            </a:r>
            <a:r>
              <a:rPr lang="en-US" dirty="0"/>
              <a:t>applications of AC electricity include: </a:t>
            </a:r>
          </a:p>
          <a:p>
            <a:pPr lvl="1" algn="l"/>
            <a:r>
              <a:rPr lang="en-US" dirty="0" smtClean="0"/>
              <a:t>Production and transportation of </a:t>
            </a:r>
            <a:r>
              <a:rPr lang="en-US" dirty="0"/>
              <a:t>electricity </a:t>
            </a:r>
            <a:endParaRPr lang="en-US" dirty="0" smtClean="0"/>
          </a:p>
          <a:p>
            <a:pPr lvl="1" algn="l"/>
            <a:r>
              <a:rPr lang="en-US" dirty="0" smtClean="0"/>
              <a:t>Home and office outlets</a:t>
            </a:r>
          </a:p>
          <a:p>
            <a:pPr lvl="1" algn="l"/>
            <a:r>
              <a:rPr lang="en-US" dirty="0" smtClean="0"/>
              <a:t>Appliances</a:t>
            </a:r>
          </a:p>
          <a:p>
            <a:pPr lvl="1" algn="l"/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99" y="1044700"/>
            <a:ext cx="3277243" cy="2724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7665" y="3793390"/>
            <a:ext cx="3359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Notice how the polarity of the voltage across the wire coils reverses as the opposite poles of the rotating magnet pass by</a:t>
            </a:r>
            <a:r>
              <a:rPr lang="en-US" sz="1200" dirty="0" smtClean="0">
                <a:solidFill>
                  <a:schemeClr val="bg1"/>
                </a:solidFill>
              </a:rPr>
              <a:t>. Connected </a:t>
            </a:r>
            <a:r>
              <a:rPr lang="en-US" sz="1200" dirty="0">
                <a:solidFill>
                  <a:schemeClr val="bg1"/>
                </a:solidFill>
              </a:rPr>
              <a:t>to a load, this reversing voltage polarity will create a reversing current direction in the circuit. </a:t>
            </a:r>
          </a:p>
        </p:txBody>
      </p:sp>
    </p:spTree>
    <p:extLst>
      <p:ext uri="{BB962C8B-B14F-4D97-AF65-F5344CB8AC3E}">
        <p14:creationId xmlns:p14="http://schemas.microsoft.com/office/powerpoint/2010/main" val="61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998341" cy="366491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Direct Current (DC):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DC electricity consists of a charge that moves in only one direction. </a:t>
            </a:r>
          </a:p>
          <a:p>
            <a:pPr algn="l"/>
            <a:r>
              <a:rPr lang="en-US" dirty="0" smtClean="0"/>
              <a:t>Given its consistency of movement, DC electricity provides a constant level of voltage. </a:t>
            </a:r>
          </a:p>
          <a:p>
            <a:pPr algn="l"/>
            <a:r>
              <a:rPr lang="en-US" dirty="0" smtClean="0"/>
              <a:t>Examples of DC electricity use include: </a:t>
            </a:r>
          </a:p>
          <a:p>
            <a:pPr lvl="1" algn="l"/>
            <a:r>
              <a:rPr lang="en-US" dirty="0" smtClean="0"/>
              <a:t>Car </a:t>
            </a:r>
            <a:r>
              <a:rPr lang="en-US" dirty="0"/>
              <a:t>batteries</a:t>
            </a:r>
          </a:p>
          <a:p>
            <a:pPr lvl="1" algn="l"/>
            <a:r>
              <a:rPr lang="en-US" dirty="0" smtClean="0"/>
              <a:t>Laptop </a:t>
            </a:r>
            <a:r>
              <a:rPr lang="en-US" sz="2900" dirty="0" smtClean="0"/>
              <a:t>computers</a:t>
            </a:r>
          </a:p>
          <a:p>
            <a:pPr lvl="1" algn="l"/>
            <a:r>
              <a:rPr lang="en-US" altLang="en-US" sz="2900" dirty="0" smtClean="0"/>
              <a:t>Cell phones</a:t>
            </a:r>
          </a:p>
          <a:p>
            <a:pPr lvl="1" algn="l"/>
            <a:r>
              <a:rPr lang="en-US" altLang="en-US" sz="2900" dirty="0" smtClean="0"/>
              <a:t>Flat-screen </a:t>
            </a:r>
            <a:r>
              <a:rPr lang="en-US" altLang="en-US" sz="2900" dirty="0"/>
              <a:t>TVs (AC goes into the TV, which is converted to </a:t>
            </a:r>
            <a:r>
              <a:rPr lang="en-US" altLang="en-US" sz="2900" b="1" dirty="0"/>
              <a:t>DC</a:t>
            </a:r>
            <a:r>
              <a:rPr lang="en-US" altLang="en-US" sz="2900" dirty="0"/>
              <a:t>) </a:t>
            </a:r>
          </a:p>
          <a:p>
            <a:pPr lvl="1" algn="l"/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47" y="1044700"/>
            <a:ext cx="2975588" cy="276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7665" y="3793390"/>
            <a:ext cx="33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generator shown above will produce two pulses of voltage per revolution of the shaft, both pulses in the same direction (polarity). </a:t>
            </a:r>
          </a:p>
        </p:txBody>
      </p:sp>
    </p:spTree>
    <p:extLst>
      <p:ext uri="{BB962C8B-B14F-4D97-AF65-F5344CB8AC3E}">
        <p14:creationId xmlns:p14="http://schemas.microsoft.com/office/powerpoint/2010/main" val="7732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altLang="en-US" dirty="0" smtClean="0"/>
              <a:t>Make </a:t>
            </a:r>
            <a:r>
              <a:rPr lang="en-US" altLang="en-US" dirty="0"/>
              <a:t>a simple drawing to show how a battery and an electric bell work.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039264" cy="36649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/>
              <a:t>An electric bell contains an electromagnet, consisting of coils of insulated wire wound round iron rods. </a:t>
            </a:r>
            <a:endParaRPr lang="en-US" sz="2400" dirty="0" smtClean="0"/>
          </a:p>
          <a:p>
            <a:pPr algn="l"/>
            <a:r>
              <a:rPr lang="en-US" sz="2400" dirty="0" smtClean="0"/>
              <a:t>When </a:t>
            </a:r>
            <a:r>
              <a:rPr lang="en-US" sz="2400" dirty="0"/>
              <a:t>an electric current flows through the coils, the rods become magnetic and attract a piece of iron attached to a clapper. </a:t>
            </a:r>
            <a:endParaRPr lang="en-US" sz="2400" dirty="0" smtClean="0"/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clapper hits the bell and makes it ring.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350110"/>
            <a:ext cx="29622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en-US" dirty="0" smtClean="0"/>
              <a:t>Explain </a:t>
            </a:r>
            <a:r>
              <a:rPr lang="en-US" altLang="en-US" dirty="0"/>
              <a:t>why a fuse blows or a circuit breaker trips. Tell how to find a blown fuse or tripped circuit breaker in your home. Show how to safely reset the circuit breaker.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4"/>
            <a:ext cx="5497380" cy="381762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An overloaded circuit is the most common reason for a circuit breaker tripping. </a:t>
            </a:r>
            <a:endParaRPr lang="en-US" dirty="0" smtClean="0"/>
          </a:p>
          <a:p>
            <a:pPr algn="l"/>
            <a:r>
              <a:rPr lang="en-US" dirty="0" smtClean="0"/>
              <a:t>It occurs when a circuit is attempting to draw a greater electrical load than it is intended to carry. </a:t>
            </a:r>
          </a:p>
          <a:p>
            <a:pPr algn="l"/>
            <a:r>
              <a:rPr lang="en-US" dirty="0" smtClean="0"/>
              <a:t>When </a:t>
            </a:r>
            <a:r>
              <a:rPr lang="en-US" dirty="0"/>
              <a:t>too many appliances or light fixtures are operating at the same time, the internal sensing mechanism in the circuit breaker heats up, and the breaker "trips," </a:t>
            </a:r>
            <a:r>
              <a:rPr lang="en-US" dirty="0" smtClean="0"/>
              <a:t>and renders </a:t>
            </a:r>
            <a:r>
              <a:rPr lang="en-US" dirty="0"/>
              <a:t>the circuit </a:t>
            </a:r>
            <a:r>
              <a:rPr lang="en-US" dirty="0" smtClean="0"/>
              <a:t>inactive before a fire can break out. </a:t>
            </a:r>
          </a:p>
          <a:p>
            <a:pPr algn="l"/>
            <a:r>
              <a:rPr lang="en-US" dirty="0" smtClean="0"/>
              <a:t>To find a tripped breaker, look </a:t>
            </a:r>
            <a:r>
              <a:rPr lang="en-US" dirty="0"/>
              <a:t>at your panel for a breaker that is now in the “off” position or between “on” and “off</a:t>
            </a:r>
            <a:r>
              <a:rPr lang="en-US" dirty="0" smtClean="0"/>
              <a:t>.”</a:t>
            </a:r>
          </a:p>
          <a:p>
            <a:pPr algn="l"/>
            <a:r>
              <a:rPr lang="en-US" dirty="0" smtClean="0"/>
              <a:t>If </a:t>
            </a:r>
            <a:r>
              <a:rPr lang="en-US" dirty="0"/>
              <a:t>it's placed in between, move the breaker to the “off” position before returning it to the “on” position.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1197405"/>
            <a:ext cx="3286735" cy="21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en-US" altLang="en-US" dirty="0" smtClean="0"/>
              <a:t>Explain </a:t>
            </a:r>
            <a:r>
              <a:rPr lang="en-US" altLang="en-US" dirty="0"/>
              <a:t>what overloading an electric circuit means. Tell what you have done to make sure your home circuits are not overloaded.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197404"/>
            <a:ext cx="4886560" cy="381762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An overload occurs when you draw more electricity than a circuit can safely handle. </a:t>
            </a:r>
            <a:endParaRPr lang="en-US" dirty="0" smtClean="0"/>
          </a:p>
          <a:p>
            <a:pPr algn="l"/>
            <a:r>
              <a:rPr lang="en-US" dirty="0" smtClean="0"/>
              <a:t>Circuits </a:t>
            </a:r>
            <a:r>
              <a:rPr lang="en-US" dirty="0"/>
              <a:t>are made up of wiring, a breaker (or a fuse, in old wiring systems), and devices (such as light fixtures, appliances, and anything plugged into an outlet</a:t>
            </a:r>
            <a:r>
              <a:rPr lang="en-US" dirty="0" smtClean="0"/>
              <a:t>).</a:t>
            </a:r>
          </a:p>
          <a:p>
            <a:pPr algn="l"/>
            <a:r>
              <a:rPr lang="en-US" dirty="0"/>
              <a:t>If the current exceeds </a:t>
            </a:r>
            <a:r>
              <a:rPr lang="en-US" dirty="0" smtClean="0"/>
              <a:t>the breaker rating, </a:t>
            </a:r>
            <a:r>
              <a:rPr lang="en-US" dirty="0"/>
              <a:t>the circuit breaker will open up, cutting off any more current </a:t>
            </a:r>
            <a:r>
              <a:rPr lang="en-US" dirty="0" smtClean="0"/>
              <a:t>flow to protect the wiring. </a:t>
            </a:r>
          </a:p>
          <a:p>
            <a:pPr algn="l"/>
            <a:r>
              <a:rPr lang="en-US" dirty="0" smtClean="0"/>
              <a:t>Without </a:t>
            </a:r>
            <a:r>
              <a:rPr lang="en-US" dirty="0"/>
              <a:t>overload protection wires can get hot, or even melt the insulation and start a fire.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36" y="1197404"/>
            <a:ext cx="2106369" cy="161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36" y="2969859"/>
            <a:ext cx="2840470" cy="18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</a:t>
            </a:r>
            <a:r>
              <a:rPr lang="en-US" dirty="0"/>
              <a:t>Merit Badge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/>
              <a:t>Explain the difference between direct current and alternating current.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/>
              <a:t>Make a simple drawing to show how a battery and an electric bell work.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/>
              <a:t>Explain why a fuse blows or a circuit breaker trips. Tell how to find a blown fuse or tripped circuit breaker in your home. Show how to safely reset the circuit breaker.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/>
              <a:t>Explain what overloading an electric circuit means. Tell what you have done to make sure your home circuits are not overloaded.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dirty="0"/>
              <a:t>Make a floor plan wiring diagram of the lights, switches, and outlets for a room in your home. Show which fuse or circuit breaker protects each one.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52" y="1197405"/>
            <a:ext cx="5039264" cy="366491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sz="3800" dirty="0" smtClean="0"/>
              <a:t>How to prevent circuit overload.</a:t>
            </a:r>
          </a:p>
          <a:p>
            <a:pPr algn="l"/>
            <a:r>
              <a:rPr lang="en-US" dirty="0"/>
              <a:t>Often, the cause of an overloaded circuit is the use of too many electrical devices on the same circuit at the same time.</a:t>
            </a:r>
          </a:p>
          <a:p>
            <a:pPr lvl="1" algn="l"/>
            <a:r>
              <a:rPr lang="en-US" dirty="0"/>
              <a:t>Balance the power load by plugging one of your high-use appliances into a different circuit</a:t>
            </a:r>
            <a:r>
              <a:rPr lang="en-US" dirty="0" smtClean="0"/>
              <a:t>.</a:t>
            </a:r>
          </a:p>
          <a:p>
            <a:pPr lvl="1" algn="l"/>
            <a:r>
              <a:rPr lang="en-US" dirty="0" smtClean="0"/>
              <a:t>Don’t </a:t>
            </a:r>
            <a:r>
              <a:rPr lang="en-US" dirty="0"/>
              <a:t>try to get around overloading your circuits by stringing multiple-extension cords </a:t>
            </a:r>
            <a:r>
              <a:rPr lang="en-US" dirty="0" smtClean="0"/>
              <a:t>together (This </a:t>
            </a:r>
            <a:r>
              <a:rPr lang="en-US" dirty="0"/>
              <a:t>is a fire hazard</a:t>
            </a:r>
            <a:r>
              <a:rPr lang="en-US" dirty="0" smtClean="0"/>
              <a:t>!) </a:t>
            </a:r>
            <a:endParaRPr lang="en-US" dirty="0"/>
          </a:p>
          <a:p>
            <a:pPr algn="l"/>
            <a:r>
              <a:rPr lang="en-US" dirty="0"/>
              <a:t>If switching circuits doesn’t solve the issue, faulty wiring may be the </a:t>
            </a:r>
            <a:r>
              <a:rPr lang="en-US" dirty="0" smtClean="0"/>
              <a:t>problem and </a:t>
            </a:r>
            <a:r>
              <a:rPr lang="en-US" dirty="0"/>
              <a:t>it is best to hire an electrician to conduct an electrical inspection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25" y="1502815"/>
            <a:ext cx="3692419" cy="19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4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r>
              <a:rPr lang="en-US" altLang="en-US" dirty="0" smtClean="0"/>
              <a:t>Make </a:t>
            </a:r>
            <a:r>
              <a:rPr lang="en-US" altLang="en-US" dirty="0"/>
              <a:t>a floor plan wiring diagram of the lights, switches, and outlets for a room in your home. Show which fuse or circuit breaker protects each one.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197404"/>
            <a:ext cx="3783785" cy="335951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Draw </a:t>
            </a:r>
            <a:r>
              <a:rPr lang="en-US" dirty="0"/>
              <a:t>a simple floor </a:t>
            </a:r>
            <a:r>
              <a:rPr lang="en-US" dirty="0" smtClean="0"/>
              <a:t>plan of </a:t>
            </a:r>
            <a:r>
              <a:rPr lang="en-US" dirty="0"/>
              <a:t>a room in your house with lights, switches, and </a:t>
            </a:r>
            <a:r>
              <a:rPr lang="en-US" dirty="0" smtClean="0"/>
              <a:t>electrical outlets </a:t>
            </a:r>
            <a:r>
              <a:rPr lang="en-US" dirty="0"/>
              <a:t>penciled in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Then use the electrical wiring </a:t>
            </a:r>
            <a:r>
              <a:rPr lang="en-US" dirty="0" smtClean="0"/>
              <a:t>symbols to </a:t>
            </a:r>
            <a:r>
              <a:rPr lang="en-US" dirty="0"/>
              <a:t>draw in the overhead and wall </a:t>
            </a:r>
            <a:r>
              <a:rPr lang="en-US" dirty="0" smtClean="0"/>
              <a:t>lights and </a:t>
            </a:r>
            <a:r>
              <a:rPr lang="en-US" dirty="0"/>
              <a:t>to show where electric </a:t>
            </a:r>
            <a:r>
              <a:rPr lang="en-US" dirty="0" smtClean="0"/>
              <a:t>switches and </a:t>
            </a:r>
            <a:r>
              <a:rPr lang="en-US" dirty="0"/>
              <a:t>electrical outlets are located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1197404"/>
            <a:ext cx="2443280" cy="3112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"/>
          <a:stretch/>
        </p:blipFill>
        <p:spPr>
          <a:xfrm>
            <a:off x="4113885" y="1197404"/>
            <a:ext cx="2256736" cy="35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4"/>
            <a:ext cx="4275740" cy="381762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Ask </a:t>
            </a:r>
            <a:r>
              <a:rPr lang="en-US" dirty="0"/>
              <a:t>a parent or guardian to </a:t>
            </a:r>
            <a:r>
              <a:rPr lang="en-US" dirty="0" smtClean="0"/>
              <a:t>go to </a:t>
            </a:r>
            <a:r>
              <a:rPr lang="en-US" dirty="0"/>
              <a:t>the main breaker box and turn off </a:t>
            </a:r>
            <a:r>
              <a:rPr lang="en-US" dirty="0" smtClean="0"/>
              <a:t>the circuit </a:t>
            </a:r>
            <a:r>
              <a:rPr lang="en-US" dirty="0"/>
              <a:t>that supplies power to the </a:t>
            </a:r>
            <a:r>
              <a:rPr lang="en-US" dirty="0" smtClean="0"/>
              <a:t>room you </a:t>
            </a:r>
            <a:r>
              <a:rPr lang="en-US" dirty="0"/>
              <a:t>have chosen. </a:t>
            </a:r>
            <a:endParaRPr lang="en-US" dirty="0" smtClean="0"/>
          </a:p>
          <a:p>
            <a:pPr lvl="1" algn="l"/>
            <a:r>
              <a:rPr lang="en-US" dirty="0" smtClean="0"/>
              <a:t>Turn </a:t>
            </a:r>
            <a:r>
              <a:rPr lang="en-US" dirty="0"/>
              <a:t>on the lights </a:t>
            </a:r>
            <a:r>
              <a:rPr lang="en-US" dirty="0" smtClean="0"/>
              <a:t>in the </a:t>
            </a:r>
            <a:r>
              <a:rPr lang="en-US" dirty="0"/>
              <a:t>room before the adult flips off the circuit breaker. </a:t>
            </a:r>
            <a:endParaRPr lang="en-US" dirty="0" smtClean="0"/>
          </a:p>
          <a:p>
            <a:pPr lvl="1" algn="l"/>
            <a:r>
              <a:rPr lang="en-US" dirty="0" smtClean="0"/>
              <a:t>If there is </a:t>
            </a:r>
            <a:r>
              <a:rPr lang="en-US" dirty="0"/>
              <a:t>more than one circuit breaker that corresponds to the </a:t>
            </a:r>
            <a:r>
              <a:rPr lang="en-US" dirty="0" smtClean="0"/>
              <a:t>room, note </a:t>
            </a:r>
            <a:r>
              <a:rPr lang="en-US" dirty="0"/>
              <a:t>which breaker supplies power to what outlets, lights, </a:t>
            </a:r>
            <a:r>
              <a:rPr lang="en-US" dirty="0" smtClean="0"/>
              <a:t>and switches </a:t>
            </a:r>
            <a:r>
              <a:rPr lang="en-US" dirty="0"/>
              <a:t>by checking them while the power is off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To the side of your room drawing, make a box and </a:t>
            </a:r>
            <a:r>
              <a:rPr lang="en-US" dirty="0" smtClean="0"/>
              <a:t>highlight the </a:t>
            </a:r>
            <a:r>
              <a:rPr lang="en-US" dirty="0"/>
              <a:t>circuit breakers that supply power to the room. 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8629" r="49200" b="27957"/>
          <a:stretch/>
        </p:blipFill>
        <p:spPr>
          <a:xfrm>
            <a:off x="4419296" y="1256994"/>
            <a:ext cx="2595984" cy="3533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985" y="1256994"/>
            <a:ext cx="137434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---- Circuit 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---- Circuit 2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---- Circuit 3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---- Circuit 4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295" y="1655520"/>
            <a:ext cx="76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Electrical Panel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5179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en-US" altLang="en-US" dirty="0"/>
              <a:t>Do the following:</a:t>
            </a:r>
          </a:p>
          <a:p>
            <a:pPr marL="800100" lvl="1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400" dirty="0"/>
              <a:t>Read an electric meter and, using your family's electric bill, determine the energy cost from the meter readings.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73" y="1050807"/>
            <a:ext cx="4428445" cy="395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9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13897" y="2724455"/>
            <a:ext cx="2137871" cy="2419045"/>
            <a:chOff x="4724704" y="2724455"/>
            <a:chExt cx="2137871" cy="2419045"/>
          </a:xfrm>
        </p:grpSpPr>
        <p:sp>
          <p:nvSpPr>
            <p:cNvPr id="5" name="Oval 4"/>
            <p:cNvSpPr/>
            <p:nvPr/>
          </p:nvSpPr>
          <p:spPr>
            <a:xfrm>
              <a:off x="4724704" y="2724455"/>
              <a:ext cx="763525" cy="763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99050" y="4379975"/>
              <a:ext cx="763525" cy="763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8966" y="1197405"/>
            <a:ext cx="3970329" cy="38115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To figure out how much your electricity bill will be, you must know how much your electric company charges per kilowatt-hour.</a:t>
            </a:r>
          </a:p>
          <a:p>
            <a:pPr algn="l"/>
            <a:r>
              <a:rPr lang="en-US" dirty="0"/>
              <a:t>You can find this out by looking at your family’s electric bills. </a:t>
            </a:r>
          </a:p>
          <a:p>
            <a:pPr algn="l"/>
            <a:r>
              <a:rPr lang="en-US" dirty="0"/>
              <a:t>If the bill does not show a price per kilowatt-hour, you can get a close estimate by dividing the amount of the bill by the kilowatt-hours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6"/>
            <a:ext cx="5497379" cy="2443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To figure out your electric consumption during </a:t>
            </a:r>
            <a:r>
              <a:rPr lang="en-US" dirty="0" smtClean="0"/>
              <a:t>a month, </a:t>
            </a:r>
            <a:r>
              <a:rPr lang="en-US" dirty="0"/>
              <a:t>simply subtract the reading taken </a:t>
            </a:r>
            <a:r>
              <a:rPr lang="en-US" dirty="0" smtClean="0"/>
              <a:t>from the electric meter at the </a:t>
            </a:r>
            <a:r>
              <a:rPr lang="en-US" dirty="0"/>
              <a:t>beginning of the </a:t>
            </a:r>
            <a:r>
              <a:rPr lang="en-US" dirty="0" smtClean="0"/>
              <a:t>month </a:t>
            </a:r>
            <a:r>
              <a:rPr lang="en-US" dirty="0"/>
              <a:t>from the reading </a:t>
            </a:r>
            <a:r>
              <a:rPr lang="en-US" dirty="0" smtClean="0"/>
              <a:t>taken at </a:t>
            </a:r>
            <a:r>
              <a:rPr lang="en-US" dirty="0"/>
              <a:t>the end of the </a:t>
            </a:r>
            <a:r>
              <a:rPr lang="en-US" dirty="0" smtClean="0"/>
              <a:t>month.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197405"/>
            <a:ext cx="2880217" cy="29013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2575" y="2113635"/>
            <a:ext cx="1374345" cy="61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9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en-US" altLang="en-US" dirty="0"/>
              <a:t>Do the following:</a:t>
            </a:r>
          </a:p>
          <a:p>
            <a:pPr marL="914400" lvl="1" indent="-45720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 startAt="2"/>
            </a:pPr>
            <a:r>
              <a:rPr lang="en-US" altLang="en-US" sz="2400" dirty="0" smtClean="0"/>
              <a:t>Discuss </a:t>
            </a:r>
            <a:r>
              <a:rPr lang="en-US" altLang="en-US" sz="2400" dirty="0"/>
              <a:t>with your counselor five ways in which your family can conserve energy.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five keys to good energy management </a:t>
            </a:r>
            <a:r>
              <a:rPr lang="en-US" dirty="0" smtClean="0"/>
              <a:t>are: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your electric utility </a:t>
            </a:r>
            <a:r>
              <a:rPr lang="en-US" dirty="0" smtClean="0"/>
              <a:t>rates.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how much energy you are </a:t>
            </a:r>
            <a:r>
              <a:rPr lang="en-US" dirty="0" smtClean="0"/>
              <a:t>using.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where you are using the </a:t>
            </a:r>
            <a:r>
              <a:rPr lang="en-US" dirty="0" smtClean="0"/>
              <a:t>energy.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when you are using the </a:t>
            </a:r>
            <a:r>
              <a:rPr lang="en-US" dirty="0" smtClean="0"/>
              <a:t>energy.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Implement </a:t>
            </a:r>
            <a:r>
              <a:rPr lang="fr-FR" dirty="0"/>
              <a:t>simple energy-management techniques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8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6108199" cy="381762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Several </a:t>
            </a:r>
            <a:r>
              <a:rPr lang="en-US" dirty="0" smtClean="0"/>
              <a:t>ways to conserve energy</a:t>
            </a:r>
            <a:r>
              <a:rPr lang="en-US" dirty="0" smtClean="0"/>
              <a:t>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 smtClean="0"/>
              <a:t>Unplug </a:t>
            </a:r>
            <a:r>
              <a:rPr lang="en-US" sz="2400" dirty="0"/>
              <a:t>devices you’re not </a:t>
            </a:r>
            <a:r>
              <a:rPr lang="en-US" sz="2400" dirty="0" smtClean="0"/>
              <a:t>using.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/>
              <a:t>Turn off unnecessary </a:t>
            </a:r>
            <a:r>
              <a:rPr lang="en-US" sz="2400" dirty="0" smtClean="0"/>
              <a:t>lights.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/>
              <a:t>Replace your old light bulbs with energy-efficient LEDs</a:t>
            </a:r>
            <a:r>
              <a:rPr lang="en-US" sz="2400" dirty="0" smtClean="0"/>
              <a:t>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/>
              <a:t>Only run full loads of laundry and dry clothes on a line.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 smtClean="0"/>
              <a:t>Take </a:t>
            </a:r>
            <a:r>
              <a:rPr lang="en-US" sz="2400" dirty="0"/>
              <a:t>shorter </a:t>
            </a:r>
            <a:r>
              <a:rPr lang="en-US" sz="2400" dirty="0" smtClean="0"/>
              <a:t>showers.</a:t>
            </a:r>
            <a:endParaRPr lang="en-US" sz="2400" dirty="0"/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/>
              <a:t>Not home? Turn off the air </a:t>
            </a:r>
            <a:r>
              <a:rPr lang="en-US" sz="2400" dirty="0" smtClean="0"/>
              <a:t>conditioner. </a:t>
            </a:r>
            <a:endParaRPr lang="en-US" sz="2400" dirty="0"/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 smtClean="0"/>
              <a:t>Skip </a:t>
            </a:r>
            <a:r>
              <a:rPr lang="en-US" sz="2400" dirty="0"/>
              <a:t>the heat-dry setting for the </a:t>
            </a:r>
            <a:r>
              <a:rPr lang="en-US" sz="2400" dirty="0" smtClean="0"/>
              <a:t>dishwasher. </a:t>
            </a:r>
            <a:endParaRPr lang="en-US" sz="2400" dirty="0"/>
          </a:p>
          <a:p>
            <a:pPr marL="971550" lvl="1" indent="-514350" algn="l">
              <a:buFont typeface="+mj-lt"/>
              <a:buAutoNum type="arabicPeriod"/>
            </a:pPr>
            <a:r>
              <a:rPr lang="en-US" sz="2400" dirty="0"/>
              <a:t>Thaw your frozen foods before you cook them. </a:t>
            </a:r>
            <a:endParaRPr lang="en-US" sz="2400" b="1" dirty="0"/>
          </a:p>
          <a:p>
            <a:pPr marL="971550" lvl="1" indent="-514350" algn="l">
              <a:buFont typeface="+mj-lt"/>
              <a:buAutoNum type="arabicPeriod"/>
            </a:pPr>
            <a:endParaRPr lang="en-US" b="1" dirty="0"/>
          </a:p>
          <a:p>
            <a:pPr marL="971550" lvl="1" indent="-51435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26" y="77645"/>
            <a:ext cx="1376359" cy="122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43" y="1367739"/>
            <a:ext cx="2505930" cy="92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894" y="2356996"/>
            <a:ext cx="2057791" cy="129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045" y="3720240"/>
            <a:ext cx="2065640" cy="13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</a:t>
            </a:r>
            <a:r>
              <a:rPr lang="en-US" dirty="0"/>
              <a:t>Merit Badge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en-US" altLang="en-US" sz="1800" dirty="0"/>
              <a:t>Do the following: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800" dirty="0"/>
              <a:t>Read an electric meter and, using your family's electric bill, determine the energy cost from the meter readings.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800" dirty="0"/>
              <a:t>Discuss with your counselor five ways in which your family can conserve energy.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en-US" altLang="en-US" sz="1800" dirty="0"/>
              <a:t>Explain the following electrical terms: </a:t>
            </a:r>
            <a:endParaRPr lang="en-US" altLang="en-US" sz="1800" dirty="0" smtClean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altLang="en-US" sz="1800" dirty="0" smtClean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altLang="en-US" sz="1800" dirty="0"/>
          </a:p>
          <a:p>
            <a:pPr>
              <a:buFont typeface="+mj-lt"/>
              <a:buAutoNum type="arabicPeriod" startAt="9"/>
            </a:pP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29190"/>
              </p:ext>
            </p:extLst>
          </p:nvPr>
        </p:nvGraphicFramePr>
        <p:xfrm>
          <a:off x="2739540" y="2800230"/>
          <a:ext cx="54864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828800"/>
                <a:gridCol w="1828800"/>
              </a:tblGrid>
              <a:tr h="274320">
                <a:tc>
                  <a:txBody>
                    <a:bodyPr/>
                    <a:lstStyle/>
                    <a:p>
                      <a:pPr marL="0" lvl="1" indent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Volt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Ampere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Watt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Ohm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Resistance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Potential Difference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Rectifier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Rheostat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Conductor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Ground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Circuit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bg1"/>
                          </a:solidFill>
                        </a:rPr>
                        <a:t>Short Circuit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 startAt="10"/>
            </a:pPr>
            <a:r>
              <a:rPr lang="en-US" altLang="en-US" dirty="0"/>
              <a:t>Explain the following electrical terms: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11335"/>
              </p:ext>
            </p:extLst>
          </p:nvPr>
        </p:nvGraphicFramePr>
        <p:xfrm>
          <a:off x="1059785" y="1808225"/>
          <a:ext cx="6871722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0574"/>
                <a:gridCol w="2290574"/>
                <a:gridCol w="2290574"/>
              </a:tblGrid>
              <a:tr h="274320">
                <a:tc>
                  <a:txBody>
                    <a:bodyPr/>
                    <a:lstStyle/>
                    <a:p>
                      <a:pPr marL="0" lvl="1" indent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Volt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Ampere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Watt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Ohm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Resistance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Potential Difference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Rectifier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Rheostat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Conductor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Ground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Circuit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bg1"/>
                          </a:solidFill>
                        </a:rPr>
                        <a:t>Short Circuit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4"/>
            <a:ext cx="4428444" cy="3946096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Volt</a:t>
            </a:r>
          </a:p>
          <a:p>
            <a:pPr algn="l"/>
            <a:r>
              <a:rPr lang="en-US" sz="2300" dirty="0" smtClean="0"/>
              <a:t>A </a:t>
            </a:r>
            <a:r>
              <a:rPr lang="en-US" sz="2300" dirty="0"/>
              <a:t>unit of potential difference, or </a:t>
            </a:r>
            <a:r>
              <a:rPr lang="en-US" sz="2300" dirty="0" smtClean="0"/>
              <a:t>a unit </a:t>
            </a:r>
            <a:r>
              <a:rPr lang="en-US" sz="2300" dirty="0"/>
              <a:t>of measurement of electrical </a:t>
            </a:r>
            <a:r>
              <a:rPr lang="en-US" sz="2300" dirty="0" smtClean="0"/>
              <a:t>pressure or </a:t>
            </a:r>
            <a:r>
              <a:rPr lang="en-US" sz="2300" dirty="0" smtClean="0"/>
              <a:t>force, abbreviated </a:t>
            </a:r>
            <a:r>
              <a:rPr lang="en-US" sz="2300" i="1" dirty="0"/>
              <a:t>V.</a:t>
            </a:r>
          </a:p>
          <a:p>
            <a:pPr algn="l"/>
            <a:r>
              <a:rPr lang="en-US" sz="2300" b="1" dirty="0" smtClean="0"/>
              <a:t>Voltage</a:t>
            </a:r>
            <a:r>
              <a:rPr lang="en-US" sz="2300" b="1" dirty="0"/>
              <a:t>. </a:t>
            </a:r>
            <a:r>
              <a:rPr lang="en-US" sz="2300" dirty="0"/>
              <a:t>Pressure at which a circuit </a:t>
            </a:r>
            <a:r>
              <a:rPr lang="en-US" sz="2300" dirty="0" smtClean="0"/>
              <a:t>operates, expressed </a:t>
            </a:r>
            <a:r>
              <a:rPr lang="en-US" sz="2300" dirty="0"/>
              <a:t>in volts. </a:t>
            </a:r>
            <a:endParaRPr lang="en-US" sz="2300" dirty="0" smtClean="0"/>
          </a:p>
          <a:p>
            <a:pPr lvl="1" algn="l"/>
            <a:r>
              <a:rPr lang="en-US" sz="2300" dirty="0" smtClean="0"/>
              <a:t>Voltage </a:t>
            </a:r>
            <a:r>
              <a:rPr lang="en-US" sz="2300" dirty="0"/>
              <a:t>is like </a:t>
            </a:r>
            <a:r>
              <a:rPr lang="en-US" sz="2300" dirty="0" smtClean="0"/>
              <a:t>the pressure </a:t>
            </a:r>
            <a:r>
              <a:rPr lang="en-US" sz="2300" dirty="0"/>
              <a:t>in a water pipe. </a:t>
            </a:r>
            <a:endParaRPr lang="en-US" sz="2300" dirty="0" smtClean="0"/>
          </a:p>
          <a:p>
            <a:pPr lvl="1" algn="l"/>
            <a:r>
              <a:rPr lang="en-US" sz="2300" dirty="0" smtClean="0"/>
              <a:t>For </a:t>
            </a:r>
            <a:r>
              <a:rPr lang="en-US" sz="2300" dirty="0"/>
              <a:t>example, </a:t>
            </a:r>
            <a:r>
              <a:rPr lang="en-US" sz="2300" dirty="0" smtClean="0"/>
              <a:t>120 volts </a:t>
            </a:r>
            <a:r>
              <a:rPr lang="en-US" sz="2300" dirty="0"/>
              <a:t>have twice the pushing </a:t>
            </a:r>
            <a:r>
              <a:rPr lang="en-US" sz="2300" dirty="0" smtClean="0"/>
              <a:t>force of </a:t>
            </a:r>
            <a:r>
              <a:rPr lang="en-US" sz="2300" dirty="0"/>
              <a:t>60 volts.</a:t>
            </a:r>
          </a:p>
          <a:p>
            <a:pPr algn="l"/>
            <a:r>
              <a:rPr lang="en-US" sz="2300" b="1" dirty="0" smtClean="0"/>
              <a:t>Voltmeter</a:t>
            </a:r>
            <a:r>
              <a:rPr lang="en-US" sz="2300" b="1" dirty="0"/>
              <a:t>. </a:t>
            </a:r>
            <a:r>
              <a:rPr lang="en-US" sz="2300" dirty="0"/>
              <a:t>An instrument for </a:t>
            </a:r>
            <a:r>
              <a:rPr lang="en-US" sz="2300" dirty="0" smtClean="0"/>
              <a:t>measuring the </a:t>
            </a:r>
            <a:r>
              <a:rPr lang="en-US" sz="2300" dirty="0"/>
              <a:t>difference in electric potential (</a:t>
            </a:r>
            <a:r>
              <a:rPr lang="en-US" sz="2300" dirty="0" smtClean="0"/>
              <a:t>electrical pressure</a:t>
            </a:r>
            <a:r>
              <a:rPr lang="en-US" sz="2300" dirty="0"/>
              <a:t>) between two points.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15" y="1533828"/>
            <a:ext cx="3970330" cy="31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4"/>
            <a:ext cx="4581149" cy="3817625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3200" b="1" dirty="0" smtClean="0"/>
              <a:t>Ampere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unit measuring the strength of an electrical current</a:t>
            </a:r>
            <a:r>
              <a:rPr lang="en-US" dirty="0" smtClean="0"/>
              <a:t>, based </a:t>
            </a:r>
            <a:r>
              <a:rPr lang="en-US" dirty="0"/>
              <a:t>on the number of electrons transferring past a </a:t>
            </a:r>
            <a:r>
              <a:rPr lang="en-US" dirty="0" smtClean="0"/>
              <a:t>given point </a:t>
            </a:r>
            <a:r>
              <a:rPr lang="en-US" dirty="0"/>
              <a:t>per second. </a:t>
            </a:r>
            <a:endParaRPr lang="en-US" dirty="0" smtClean="0"/>
          </a:p>
          <a:p>
            <a:pPr algn="l"/>
            <a:r>
              <a:rPr lang="en-US" dirty="0" smtClean="0"/>
              <a:t>Many </a:t>
            </a:r>
            <a:r>
              <a:rPr lang="en-US" dirty="0"/>
              <a:t>elements of a wiring system are rated </a:t>
            </a:r>
            <a:r>
              <a:rPr lang="en-US" dirty="0" smtClean="0"/>
              <a:t>in amperes </a:t>
            </a:r>
            <a:r>
              <a:rPr lang="en-US" dirty="0"/>
              <a:t>for the greatest amount of current they can safely </a:t>
            </a:r>
            <a:r>
              <a:rPr lang="en-US" dirty="0" smtClean="0"/>
              <a:t>carry. 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/>
              <a:t>ampere, abbreviated </a:t>
            </a:r>
            <a:r>
              <a:rPr lang="en-US" i="1" dirty="0"/>
              <a:t>amp, </a:t>
            </a:r>
            <a:r>
              <a:rPr lang="en-US" dirty="0"/>
              <a:t>is named for French </a:t>
            </a:r>
            <a:r>
              <a:rPr lang="en-US" dirty="0" smtClean="0"/>
              <a:t>physicist Andre-Marie </a:t>
            </a:r>
            <a:r>
              <a:rPr lang="en-US" dirty="0"/>
              <a:t>Ampere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smtClean="0"/>
              <a:t>Ammeter</a:t>
            </a:r>
            <a:r>
              <a:rPr lang="en-US" b="1" dirty="0"/>
              <a:t>. </a:t>
            </a:r>
            <a:r>
              <a:rPr lang="en-US" dirty="0"/>
              <a:t>An instrument for measuring current in amperes.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20" y="1655520"/>
            <a:ext cx="37814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275739" cy="351221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600" b="1" dirty="0" smtClean="0"/>
              <a:t>Watt</a:t>
            </a:r>
          </a:p>
          <a:p>
            <a:pPr algn="l"/>
            <a:r>
              <a:rPr lang="en-US" sz="2300" dirty="0" smtClean="0"/>
              <a:t>Unit </a:t>
            </a:r>
            <a:r>
              <a:rPr lang="en-US" sz="2300" dirty="0"/>
              <a:t>that measures electrical </a:t>
            </a:r>
            <a:r>
              <a:rPr lang="en-US" sz="2300" dirty="0" smtClean="0"/>
              <a:t>power at </a:t>
            </a:r>
            <a:r>
              <a:rPr lang="en-US" sz="2300" dirty="0"/>
              <a:t>the point where it is used in a </a:t>
            </a:r>
            <a:r>
              <a:rPr lang="en-US" sz="2300" dirty="0" smtClean="0"/>
              <a:t>circuit. </a:t>
            </a:r>
            <a:endParaRPr lang="en-US" sz="2300" dirty="0" smtClean="0"/>
          </a:p>
          <a:p>
            <a:pPr algn="l"/>
            <a:r>
              <a:rPr lang="en-US" sz="2300" dirty="0" smtClean="0"/>
              <a:t>One </a:t>
            </a:r>
            <a:r>
              <a:rPr lang="en-US" sz="2300" dirty="0"/>
              <a:t>watt of power equals one volt </a:t>
            </a:r>
            <a:r>
              <a:rPr lang="en-US" sz="2300" dirty="0" smtClean="0"/>
              <a:t>of pressure </a:t>
            </a:r>
            <a:r>
              <a:rPr lang="en-US" sz="2300" dirty="0"/>
              <a:t>times one ampere of </a:t>
            </a:r>
            <a:r>
              <a:rPr lang="en-US" sz="2300" dirty="0" smtClean="0"/>
              <a:t>current. </a:t>
            </a:r>
            <a:endParaRPr lang="en-US" sz="2300" dirty="0" smtClean="0"/>
          </a:p>
          <a:p>
            <a:pPr algn="l"/>
            <a:r>
              <a:rPr lang="en-US" sz="2300" dirty="0" smtClean="0"/>
              <a:t>Many </a:t>
            </a:r>
            <a:r>
              <a:rPr lang="en-US" sz="2300" dirty="0"/>
              <a:t>electrical devices are rated in </a:t>
            </a:r>
            <a:r>
              <a:rPr lang="en-US" sz="2300" dirty="0" smtClean="0"/>
              <a:t>watts according </a:t>
            </a:r>
            <a:r>
              <a:rPr lang="en-US" sz="2300" dirty="0"/>
              <a:t>to the power they </a:t>
            </a:r>
            <a:r>
              <a:rPr lang="en-US" sz="2300" dirty="0" smtClean="0"/>
              <a:t>consume, abbreviated </a:t>
            </a:r>
            <a:r>
              <a:rPr lang="en-US" sz="2300" i="1" dirty="0"/>
              <a:t>W.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484826"/>
            <a:ext cx="2820315" cy="23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733854" cy="351221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Ohm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unit of measurement for electrical resistance to </a:t>
            </a:r>
            <a:r>
              <a:rPr lang="en-US" dirty="0" smtClean="0"/>
              <a:t>a current</a:t>
            </a:r>
            <a:r>
              <a:rPr lang="en-US" dirty="0"/>
              <a:t>. </a:t>
            </a:r>
            <a:endParaRPr lang="en-US" dirty="0" smtClean="0"/>
          </a:p>
          <a:p>
            <a:pPr algn="l"/>
            <a:r>
              <a:rPr lang="en-US" dirty="0" smtClean="0"/>
              <a:t>It </a:t>
            </a:r>
            <a:r>
              <a:rPr lang="en-US" dirty="0"/>
              <a:t>is named for German physicist Georg Simon </a:t>
            </a:r>
            <a:r>
              <a:rPr lang="en-US" dirty="0" smtClean="0"/>
              <a:t>Ohm (1787–1854</a:t>
            </a:r>
            <a:r>
              <a:rPr lang="en-US" dirty="0" smtClean="0"/>
              <a:t>). </a:t>
            </a:r>
          </a:p>
          <a:p>
            <a:pPr algn="l"/>
            <a:r>
              <a:rPr lang="en-US" dirty="0" smtClean="0"/>
              <a:t>Ohm’s </a:t>
            </a:r>
            <a:r>
              <a:rPr lang="en-US" dirty="0"/>
              <a:t>law states that </a:t>
            </a:r>
            <a:r>
              <a:rPr lang="en-US" dirty="0" smtClean="0"/>
              <a:t>Voltage </a:t>
            </a:r>
            <a:r>
              <a:rPr lang="en-US" dirty="0"/>
              <a:t>= </a:t>
            </a:r>
            <a:r>
              <a:rPr lang="en-US" dirty="0" smtClean="0"/>
              <a:t>Current X </a:t>
            </a:r>
            <a:r>
              <a:rPr lang="en-US" dirty="0" smtClean="0"/>
              <a:t>Resistance. </a:t>
            </a:r>
          </a:p>
          <a:p>
            <a:pPr algn="l"/>
            <a:r>
              <a:rPr lang="en-US" dirty="0" smtClean="0"/>
              <a:t>This </a:t>
            </a:r>
            <a:r>
              <a:rPr lang="en-US" dirty="0" smtClean="0"/>
              <a:t>simple </a:t>
            </a:r>
            <a:r>
              <a:rPr lang="en-US" dirty="0"/>
              <a:t>formula shows the relationship between volts, </a:t>
            </a:r>
            <a:r>
              <a:rPr lang="en-US" dirty="0" smtClean="0"/>
              <a:t>amperes, and </a:t>
            </a:r>
            <a:r>
              <a:rPr lang="en-US" dirty="0"/>
              <a:t>resistance in any electric circuit.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25" y="1655520"/>
            <a:ext cx="3262627" cy="28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197406"/>
            <a:ext cx="4275738" cy="30541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Resistance</a:t>
            </a:r>
          </a:p>
          <a:p>
            <a:pPr algn="l"/>
            <a:r>
              <a:rPr lang="en-US" dirty="0" smtClean="0"/>
              <a:t>The </a:t>
            </a:r>
            <a:r>
              <a:rPr lang="en-US" dirty="0"/>
              <a:t>opposition </a:t>
            </a:r>
            <a:r>
              <a:rPr lang="en-US" dirty="0" smtClean="0"/>
              <a:t>against the </a:t>
            </a:r>
            <a:r>
              <a:rPr lang="en-US" dirty="0"/>
              <a:t>free transfer of electrons in </a:t>
            </a:r>
            <a:r>
              <a:rPr lang="en-US" dirty="0" smtClean="0"/>
              <a:t>a conductor</a:t>
            </a:r>
            <a:r>
              <a:rPr lang="en-US" dirty="0"/>
              <a:t>. Measured in </a:t>
            </a:r>
            <a:r>
              <a:rPr lang="en-US" dirty="0" smtClean="0"/>
              <a:t>ohms. </a:t>
            </a:r>
            <a:endParaRPr lang="en-US" dirty="0" smtClean="0"/>
          </a:p>
          <a:p>
            <a:pPr algn="l"/>
            <a:r>
              <a:rPr lang="en-US" b="1" dirty="0" smtClean="0"/>
              <a:t>Resistor</a:t>
            </a:r>
            <a:r>
              <a:rPr lang="en-US" b="1" dirty="0"/>
              <a:t>. </a:t>
            </a:r>
            <a:r>
              <a:rPr lang="en-US" dirty="0"/>
              <a:t>A device designed to restrict the transfer of current </a:t>
            </a:r>
            <a:r>
              <a:rPr lang="en-US" dirty="0" smtClean="0"/>
              <a:t>in (or </a:t>
            </a:r>
            <a:r>
              <a:rPr lang="en-US" dirty="0"/>
              <a:t>introduce resistance into) an electric circuit.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1" y="1655520"/>
            <a:ext cx="4146522" cy="28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197405"/>
            <a:ext cx="2443279" cy="36649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 smtClean="0"/>
              <a:t>Comparing Amperes, Voltage, and Ohms.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28" y="1196785"/>
            <a:ext cx="5498307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197405"/>
            <a:ext cx="4733853" cy="366491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Potential Difference</a:t>
            </a:r>
          </a:p>
          <a:p>
            <a:pPr algn="l"/>
            <a:r>
              <a:rPr lang="en-US" dirty="0"/>
              <a:t>Every object charged with electricity has a certain potential </a:t>
            </a:r>
            <a:r>
              <a:rPr lang="en-US" dirty="0" smtClean="0"/>
              <a:t>or electromotive </a:t>
            </a:r>
            <a:r>
              <a:rPr lang="en-US" dirty="0"/>
              <a:t>force. </a:t>
            </a:r>
            <a:endParaRPr lang="en-US" dirty="0" smtClean="0"/>
          </a:p>
          <a:p>
            <a:pPr algn="l"/>
            <a:r>
              <a:rPr lang="en-US" dirty="0" smtClean="0"/>
              <a:t>When </a:t>
            </a:r>
            <a:r>
              <a:rPr lang="en-US" dirty="0"/>
              <a:t>two objects with different </a:t>
            </a:r>
            <a:r>
              <a:rPr lang="en-US" dirty="0" smtClean="0"/>
              <a:t>potentials are </a:t>
            </a:r>
            <a:r>
              <a:rPr lang="en-US" dirty="0"/>
              <a:t>connected with a wire, electrons move from where </a:t>
            </a:r>
            <a:r>
              <a:rPr lang="en-US" dirty="0" smtClean="0"/>
              <a:t>there are </a:t>
            </a:r>
            <a:r>
              <a:rPr lang="en-US" dirty="0"/>
              <a:t>many to where there are few. </a:t>
            </a:r>
            <a:endParaRPr lang="en-US" dirty="0" smtClean="0"/>
          </a:p>
          <a:p>
            <a:pPr algn="l"/>
            <a:r>
              <a:rPr lang="en-US" dirty="0" smtClean="0"/>
              <a:t>This </a:t>
            </a:r>
            <a:r>
              <a:rPr lang="en-US" dirty="0"/>
              <a:t>is how the </a:t>
            </a:r>
            <a:r>
              <a:rPr lang="en-US" dirty="0" smtClean="0"/>
              <a:t>transfer of </a:t>
            </a:r>
            <a:r>
              <a:rPr lang="en-US" dirty="0"/>
              <a:t>electrons takes place. </a:t>
            </a:r>
            <a:endParaRPr lang="en-US" dirty="0" smtClean="0"/>
          </a:p>
          <a:p>
            <a:pPr algn="l"/>
            <a:r>
              <a:rPr lang="en-US" dirty="0" smtClean="0"/>
              <a:t>This </a:t>
            </a:r>
            <a:r>
              <a:rPr lang="en-US" dirty="0"/>
              <a:t>potential difference </a:t>
            </a:r>
            <a:r>
              <a:rPr lang="en-US" dirty="0" smtClean="0"/>
              <a:t>between electromotive </a:t>
            </a:r>
            <a:r>
              <a:rPr lang="en-US" dirty="0"/>
              <a:t>forces causes the electrons to travel along </a:t>
            </a:r>
            <a:r>
              <a:rPr lang="en-US" dirty="0" smtClean="0"/>
              <a:t>the wire </a:t>
            </a:r>
            <a:r>
              <a:rPr lang="en-US" dirty="0"/>
              <a:t>attempting to equalize the two potentials until the </a:t>
            </a:r>
            <a:r>
              <a:rPr lang="en-US" dirty="0" smtClean="0"/>
              <a:t>circuit is </a:t>
            </a:r>
            <a:r>
              <a:rPr lang="en-US" dirty="0"/>
              <a:t>opened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Potential </a:t>
            </a:r>
            <a:r>
              <a:rPr lang="en-US" dirty="0"/>
              <a:t>difference </a:t>
            </a:r>
            <a:r>
              <a:rPr lang="en-US" dirty="0" smtClean="0"/>
              <a:t>is </a:t>
            </a:r>
            <a:r>
              <a:rPr lang="en-US" dirty="0"/>
              <a:t>measured in volts (V) and is also called voltage.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228485"/>
            <a:ext cx="3606547" cy="27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428444" cy="229057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dirty="0" smtClean="0"/>
              <a:t>Rectifier</a:t>
            </a:r>
          </a:p>
          <a:p>
            <a:pPr algn="l"/>
            <a:r>
              <a:rPr lang="en-US" dirty="0" smtClean="0"/>
              <a:t>An </a:t>
            </a:r>
            <a:r>
              <a:rPr lang="en-US" dirty="0"/>
              <a:t>electrical device which converts an alternating current into a direct one by allowing a current to flow through it in one direction only.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2571750"/>
            <a:ext cx="2874215" cy="2053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141619"/>
            <a:ext cx="2874215" cy="1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3970329" cy="259598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dirty="0" smtClean="0"/>
              <a:t>Rheostat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resistor built so that the current traveling </a:t>
            </a:r>
            <a:r>
              <a:rPr lang="en-US" dirty="0" smtClean="0"/>
              <a:t>through the </a:t>
            </a:r>
            <a:r>
              <a:rPr lang="en-US" dirty="0"/>
              <a:t>circuit can be adjusted at will. Volume controls and </a:t>
            </a:r>
            <a:r>
              <a:rPr lang="en-US" dirty="0" smtClean="0"/>
              <a:t>dimmer switches </a:t>
            </a:r>
            <a:r>
              <a:rPr lang="en-US" dirty="0"/>
              <a:t>are examples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722354" y="1502815"/>
            <a:ext cx="2904283" cy="2748690"/>
            <a:chOff x="5182819" y="891995"/>
            <a:chExt cx="3619682" cy="3425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820" y="891995"/>
              <a:ext cx="3619681" cy="17332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3" b="19840"/>
            <a:stretch/>
          </p:blipFill>
          <p:spPr>
            <a:xfrm>
              <a:off x="5182819" y="2625241"/>
              <a:ext cx="3619575" cy="169251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621452" y="1599768"/>
            <a:ext cx="151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Dim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452" y="2905224"/>
            <a:ext cx="137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Bright Light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</a:t>
            </a:r>
            <a:r>
              <a:rPr lang="en-US" dirty="0" smtClean="0"/>
              <a:t>Merit Badge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sz="1800" dirty="0" smtClean="0"/>
              <a:t>Do </a:t>
            </a:r>
            <a:r>
              <a:rPr lang="en-US" sz="1800" dirty="0"/>
              <a:t>any TWO of the following: </a:t>
            </a:r>
            <a:endParaRPr lang="en-US" sz="180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 smtClean="0"/>
              <a:t>Connect </a:t>
            </a:r>
            <a:r>
              <a:rPr lang="en-US" sz="1600" dirty="0"/>
              <a:t>a buzzer, bell, or light with a battery. Have a key or switch in the line.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/>
              <a:t>Make and run a simple electric motor (not from a kit).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/>
              <a:t>Build a simple rheostat. Show that it works.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/>
              <a:t>Build a single-pole, double-throw switch. Show that it works.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1600" dirty="0"/>
              <a:t>Hook a model electric train layout to a house circuit. Tell how it works.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802789" cy="366491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Conductor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substance or device </a:t>
            </a:r>
            <a:r>
              <a:rPr lang="en-US" dirty="0" smtClean="0"/>
              <a:t>through which </a:t>
            </a:r>
            <a:r>
              <a:rPr lang="en-US" dirty="0"/>
              <a:t>electricity passes. </a:t>
            </a:r>
            <a:endParaRPr lang="en-US" dirty="0" smtClean="0"/>
          </a:p>
          <a:p>
            <a:pPr algn="l"/>
            <a:r>
              <a:rPr lang="en-US" dirty="0" smtClean="0"/>
              <a:t>Most </a:t>
            </a:r>
            <a:r>
              <a:rPr lang="en-US" dirty="0"/>
              <a:t>metals </a:t>
            </a:r>
            <a:r>
              <a:rPr lang="en-US" dirty="0" smtClean="0"/>
              <a:t>are good </a:t>
            </a:r>
            <a:r>
              <a:rPr lang="en-US" dirty="0"/>
              <a:t>conductors of electricity—that is, </a:t>
            </a:r>
            <a:r>
              <a:rPr lang="en-US" dirty="0" smtClean="0"/>
              <a:t>they allow </a:t>
            </a:r>
            <a:r>
              <a:rPr lang="en-US" dirty="0"/>
              <a:t>electricity to travel through them </a:t>
            </a:r>
            <a:r>
              <a:rPr lang="en-US" dirty="0" smtClean="0"/>
              <a:t>with little </a:t>
            </a:r>
            <a:r>
              <a:rPr lang="en-US" dirty="0"/>
              <a:t>resistance. </a:t>
            </a:r>
            <a:endParaRPr lang="en-US" dirty="0" smtClean="0"/>
          </a:p>
          <a:p>
            <a:pPr algn="l"/>
            <a:r>
              <a:rPr lang="en-US" dirty="0" smtClean="0"/>
              <a:t>Gold </a:t>
            </a:r>
            <a:r>
              <a:rPr lang="en-US" dirty="0"/>
              <a:t>and silver are the best conductors </a:t>
            </a:r>
            <a:r>
              <a:rPr lang="en-US" dirty="0" smtClean="0"/>
              <a:t>of electricity </a:t>
            </a:r>
            <a:r>
              <a:rPr lang="en-US" dirty="0"/>
              <a:t>but are too expensive for general use. </a:t>
            </a:r>
            <a:endParaRPr lang="en-US" dirty="0" smtClean="0"/>
          </a:p>
          <a:p>
            <a:pPr algn="l"/>
            <a:r>
              <a:rPr lang="en-US" dirty="0" smtClean="0"/>
              <a:t>Copper</a:t>
            </a:r>
            <a:r>
              <a:rPr lang="en-US" dirty="0"/>
              <a:t>, </a:t>
            </a:r>
            <a:r>
              <a:rPr lang="en-US" dirty="0" smtClean="0"/>
              <a:t>which is </a:t>
            </a:r>
            <a:r>
              <a:rPr lang="en-US" dirty="0"/>
              <a:t>relatively cheap and plentiful, is used most often, </a:t>
            </a:r>
            <a:r>
              <a:rPr lang="en-US" dirty="0" smtClean="0"/>
              <a:t>especially in </a:t>
            </a:r>
            <a:r>
              <a:rPr lang="en-US" dirty="0"/>
              <a:t>transmission lines that carry electricity from power plants </a:t>
            </a:r>
            <a:r>
              <a:rPr lang="en-US" dirty="0" smtClean="0"/>
              <a:t>to homes</a:t>
            </a:r>
            <a:r>
              <a:rPr lang="en-US" dirty="0"/>
              <a:t>, schools, and businesses. </a:t>
            </a:r>
            <a:endParaRPr lang="en-US" dirty="0" smtClean="0"/>
          </a:p>
          <a:p>
            <a:pPr algn="l"/>
            <a:r>
              <a:rPr lang="en-US" dirty="0" smtClean="0"/>
              <a:t>Aluminum </a:t>
            </a:r>
            <a:r>
              <a:rPr lang="en-US" dirty="0"/>
              <a:t>is not as good a </a:t>
            </a:r>
            <a:r>
              <a:rPr lang="en-US" dirty="0" smtClean="0"/>
              <a:t>conductor as </a:t>
            </a:r>
            <a:r>
              <a:rPr lang="en-US" dirty="0"/>
              <a:t>copper, but because it is cheaper and lighter, it is </a:t>
            </a:r>
            <a:r>
              <a:rPr lang="en-US" dirty="0" smtClean="0"/>
              <a:t>also frequently </a:t>
            </a:r>
            <a:r>
              <a:rPr lang="en-US" dirty="0"/>
              <a:t>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502815"/>
            <a:ext cx="2684122" cy="26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733854" cy="320680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Ground</a:t>
            </a:r>
          </a:p>
          <a:p>
            <a:pPr algn="l"/>
            <a:r>
              <a:rPr lang="en-US" dirty="0" smtClean="0"/>
              <a:t>To </a:t>
            </a:r>
            <a:r>
              <a:rPr lang="en-US" dirty="0"/>
              <a:t>connect any part of an </a:t>
            </a:r>
            <a:r>
              <a:rPr lang="en-US" dirty="0" smtClean="0"/>
              <a:t>electrical wiring </a:t>
            </a:r>
            <a:r>
              <a:rPr lang="en-US" dirty="0"/>
              <a:t>system to the ground or to </a:t>
            </a:r>
            <a:r>
              <a:rPr lang="en-US" dirty="0" smtClean="0"/>
              <a:t>another conducting </a:t>
            </a:r>
            <a:r>
              <a:rPr lang="en-US" dirty="0"/>
              <a:t>body, such as a metal water </a:t>
            </a:r>
            <a:r>
              <a:rPr lang="en-US" dirty="0" smtClean="0"/>
              <a:t>pipe or </a:t>
            </a:r>
            <a:r>
              <a:rPr lang="en-US" dirty="0"/>
              <a:t>a metal rod driven into the earth.</a:t>
            </a:r>
          </a:p>
          <a:p>
            <a:pPr algn="l"/>
            <a:r>
              <a:rPr lang="en-US" b="1" dirty="0" smtClean="0"/>
              <a:t>Grounding </a:t>
            </a:r>
            <a:r>
              <a:rPr lang="en-US" b="1" dirty="0"/>
              <a:t>wire. </a:t>
            </a:r>
            <a:r>
              <a:rPr lang="en-US" dirty="0"/>
              <a:t>Conductor that grounds </a:t>
            </a:r>
            <a:r>
              <a:rPr lang="en-US" dirty="0" smtClean="0"/>
              <a:t>a metal </a:t>
            </a:r>
            <a:r>
              <a:rPr lang="en-US" dirty="0"/>
              <a:t>component but does not carry </a:t>
            </a:r>
            <a:r>
              <a:rPr lang="en-US" dirty="0" smtClean="0"/>
              <a:t>current during </a:t>
            </a:r>
            <a:r>
              <a:rPr lang="en-US" dirty="0"/>
              <a:t>normal operation.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6" y="1197405"/>
            <a:ext cx="3185961" cy="3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581149" cy="213787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Circuit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loop-shaped path through </a:t>
            </a:r>
            <a:r>
              <a:rPr lang="en-US" dirty="0" smtClean="0"/>
              <a:t>which electric </a:t>
            </a:r>
            <a:r>
              <a:rPr lang="en-US" dirty="0"/>
              <a:t>current travels from the source </a:t>
            </a:r>
            <a:r>
              <a:rPr lang="en-US" dirty="0" smtClean="0"/>
              <a:t>through some </a:t>
            </a:r>
            <a:r>
              <a:rPr lang="en-US" dirty="0"/>
              <a:t>device using electricity, such as a </a:t>
            </a:r>
            <a:r>
              <a:rPr lang="en-US" dirty="0" smtClean="0"/>
              <a:t>lightbulb, and </a:t>
            </a:r>
            <a:r>
              <a:rPr lang="en-US" dirty="0"/>
              <a:t>back to the source.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502815"/>
            <a:ext cx="3286735" cy="16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191969" cy="366491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Short Circuit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completed, low-resistance circuit that </a:t>
            </a:r>
            <a:r>
              <a:rPr lang="en-US" dirty="0" smtClean="0"/>
              <a:t>allows electrons </a:t>
            </a:r>
            <a:r>
              <a:rPr lang="en-US" dirty="0"/>
              <a:t>to follow a shorter, unintended path back to </a:t>
            </a:r>
            <a:r>
              <a:rPr lang="en-US" dirty="0" smtClean="0"/>
              <a:t>the power </a:t>
            </a:r>
            <a:r>
              <a:rPr lang="en-US" dirty="0"/>
              <a:t>source rather than follow the longer path that </a:t>
            </a:r>
            <a:r>
              <a:rPr lang="en-US" dirty="0" smtClean="0"/>
              <a:t>goes through </a:t>
            </a:r>
            <a:r>
              <a:rPr lang="en-US" dirty="0"/>
              <a:t>the load. </a:t>
            </a:r>
            <a:endParaRPr lang="en-US" dirty="0" smtClean="0"/>
          </a:p>
          <a:p>
            <a:pPr algn="l"/>
            <a:r>
              <a:rPr lang="en-US" dirty="0" smtClean="0"/>
              <a:t>Occurs </a:t>
            </a:r>
            <a:r>
              <a:rPr lang="en-US" dirty="0"/>
              <a:t>when bare wires touch each </a:t>
            </a:r>
            <a:r>
              <a:rPr lang="en-US" dirty="0" smtClean="0"/>
              <a:t>other that </a:t>
            </a:r>
            <a:r>
              <a:rPr lang="en-US" dirty="0" smtClean="0"/>
              <a:t>often </a:t>
            </a:r>
            <a:r>
              <a:rPr lang="en-US" dirty="0"/>
              <a:t>results from worn </a:t>
            </a:r>
            <a:r>
              <a:rPr lang="en-US" dirty="0" smtClean="0"/>
              <a:t>insulation.</a:t>
            </a:r>
          </a:p>
          <a:p>
            <a:pPr algn="l"/>
            <a:r>
              <a:rPr lang="en-US" dirty="0" smtClean="0"/>
              <a:t>Creates fire hazards.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1655520"/>
            <a:ext cx="3467101" cy="1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en-US" dirty="0"/>
              <a:t>Do any TWO of the following: </a:t>
            </a:r>
            <a:endParaRPr lang="en-US" dirty="0" smtClean="0"/>
          </a:p>
          <a:p>
            <a:pPr marL="857250" lvl="1" indent="-457200" algn="l">
              <a:buFont typeface="+mj-lt"/>
              <a:buAutoNum type="alphaLcPeriod"/>
            </a:pPr>
            <a:r>
              <a:rPr lang="en-US" sz="2400" dirty="0" smtClean="0"/>
              <a:t>Connect </a:t>
            </a:r>
            <a:r>
              <a:rPr lang="en-US" sz="2400" dirty="0"/>
              <a:t>a buzzer, bell, or light with a battery. Have a key or switch in the line.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3817624" cy="244328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Download </a:t>
            </a:r>
            <a:r>
              <a:rPr lang="en-US" dirty="0"/>
              <a:t>the instructions titled “How to Make a Simple </a:t>
            </a:r>
            <a:r>
              <a:rPr lang="en-US" dirty="0" smtClean="0"/>
              <a:t>Circuit with a Switch” </a:t>
            </a:r>
            <a:r>
              <a:rPr lang="en-US" dirty="0"/>
              <a:t>found with this presentation.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5" y="1350110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9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en-US" dirty="0"/>
              <a:t>Do any TWO of the following: </a:t>
            </a:r>
            <a:endParaRPr lang="en-US" dirty="0" smtClean="0"/>
          </a:p>
          <a:p>
            <a:pPr marL="857250" lvl="1" indent="-457200" algn="l">
              <a:buFont typeface="+mj-lt"/>
              <a:buAutoNum type="alphaLcPeriod" startAt="2"/>
            </a:pPr>
            <a:r>
              <a:rPr lang="en-US" sz="2400" dirty="0" smtClean="0"/>
              <a:t>Make </a:t>
            </a:r>
            <a:r>
              <a:rPr lang="en-US" sz="2400" dirty="0"/>
              <a:t>and run a simple electric motor (not from a kit).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4428444" cy="3206805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A </a:t>
            </a:r>
            <a:r>
              <a:rPr lang="en-US" dirty="0"/>
              <a:t>simple electric motor is little more than a spinning magnet.</a:t>
            </a:r>
            <a:endParaRPr lang="en-US" dirty="0" smtClean="0"/>
          </a:p>
          <a:p>
            <a:pPr algn="l"/>
            <a:r>
              <a:rPr lang="en-US" dirty="0" smtClean="0"/>
              <a:t>Download the instructions titled “How to Make a Simple Electric Motor” found with this presentation.</a:t>
            </a:r>
            <a:endParaRPr lang="en-US" dirty="0"/>
          </a:p>
        </p:txBody>
      </p:sp>
      <p:pic>
        <p:nvPicPr>
          <p:cNvPr id="4" name="Picture 3" descr="Completed Electric Mo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350110"/>
            <a:ext cx="4044863" cy="272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1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en-US" dirty="0"/>
              <a:t>Do any TWO of the following: </a:t>
            </a:r>
            <a:endParaRPr lang="en-US" dirty="0" smtClean="0"/>
          </a:p>
          <a:p>
            <a:pPr marL="857250" lvl="1" indent="-457200" algn="l">
              <a:buFont typeface="+mj-lt"/>
              <a:buAutoNum type="alphaLcPeriod" startAt="3"/>
            </a:pPr>
            <a:r>
              <a:rPr lang="en-US" sz="2400" dirty="0" smtClean="0"/>
              <a:t>Build </a:t>
            </a:r>
            <a:r>
              <a:rPr lang="en-US" sz="2400" dirty="0"/>
              <a:t>a simple rheostat. Show that it works.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3970329" cy="21378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Download </a:t>
            </a:r>
            <a:r>
              <a:rPr lang="en-US" dirty="0"/>
              <a:t>the instructions titled “How </a:t>
            </a:r>
            <a:r>
              <a:rPr lang="en-US" dirty="0" smtClean="0"/>
              <a:t>to Make a Rheostat” </a:t>
            </a:r>
            <a:r>
              <a:rPr lang="en-US" dirty="0"/>
              <a:t>found with this presentation.</a:t>
            </a:r>
          </a:p>
          <a:p>
            <a:pPr algn="l"/>
            <a:endParaRPr lang="en-US" dirty="0"/>
          </a:p>
        </p:txBody>
      </p:sp>
      <p:pic>
        <p:nvPicPr>
          <p:cNvPr id="4" name="Picture 3" descr="How to make a Rheost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350110"/>
            <a:ext cx="2762250" cy="253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en-US" dirty="0"/>
              <a:t>Demonstrate that you know how to respond to electrical emergencies by doing the following:</a:t>
            </a:r>
          </a:p>
          <a:p>
            <a:pPr marL="914400" lvl="1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400" dirty="0"/>
              <a:t>Show how to rescue a person touching a live wire in the home. 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en-US" dirty="0"/>
              <a:t>Do any TWO of the following: </a:t>
            </a:r>
            <a:endParaRPr lang="en-US" dirty="0" smtClean="0"/>
          </a:p>
          <a:p>
            <a:pPr marL="857250" lvl="1" indent="-457200" algn="l">
              <a:buFont typeface="+mj-lt"/>
              <a:buAutoNum type="alphaLcPeriod" startAt="4"/>
            </a:pPr>
            <a:r>
              <a:rPr lang="en-US" sz="2400" dirty="0" smtClean="0"/>
              <a:t>Build </a:t>
            </a:r>
            <a:r>
              <a:rPr lang="en-US" sz="2400" dirty="0"/>
              <a:t>a single-pole, double-throw switch. Show that it works.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3512214" cy="274869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Download </a:t>
            </a:r>
            <a:r>
              <a:rPr lang="en-US" dirty="0"/>
              <a:t>the instructions titled “How to </a:t>
            </a:r>
            <a:r>
              <a:rPr lang="en-US" dirty="0" smtClean="0"/>
              <a:t>Build a Single Pole Double Pole Switch” </a:t>
            </a:r>
            <a:r>
              <a:rPr lang="en-US" dirty="0"/>
              <a:t>found with this presentation.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05" y="1350110"/>
            <a:ext cx="3414264" cy="23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en-US" dirty="0"/>
              <a:t>Do any TWO of the following: </a:t>
            </a:r>
            <a:endParaRPr lang="en-US" dirty="0" smtClean="0"/>
          </a:p>
          <a:p>
            <a:pPr marL="857250" lvl="1" indent="-457200" algn="l">
              <a:buFont typeface="+mj-lt"/>
              <a:buAutoNum type="alphaLcPeriod" startAt="5"/>
            </a:pPr>
            <a:r>
              <a:rPr lang="en-US" sz="2400" dirty="0" smtClean="0"/>
              <a:t>Hook </a:t>
            </a:r>
            <a:r>
              <a:rPr lang="en-US" sz="2400" dirty="0"/>
              <a:t>a model electric train layout to a house circuit. Tell how it works.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197405"/>
            <a:ext cx="5039264" cy="366491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Model Electric Train</a:t>
            </a:r>
          </a:p>
          <a:p>
            <a:pPr algn="l"/>
            <a:r>
              <a:rPr lang="en-US" dirty="0"/>
              <a:t>Never connect your train directly to an electrical outlet.</a:t>
            </a:r>
          </a:p>
          <a:p>
            <a:pPr algn="l"/>
            <a:r>
              <a:rPr lang="en-US" dirty="0"/>
              <a:t>Always use an electric train transformer, which changes </a:t>
            </a:r>
            <a:r>
              <a:rPr lang="en-US" dirty="0" smtClean="0"/>
              <a:t>the higher </a:t>
            </a:r>
            <a:r>
              <a:rPr lang="en-US" dirty="0"/>
              <a:t>voltage electric power (usually 115 to 120 volts) found </a:t>
            </a:r>
            <a:r>
              <a:rPr lang="en-US" dirty="0" smtClean="0"/>
              <a:t>in your </a:t>
            </a:r>
            <a:r>
              <a:rPr lang="en-US" dirty="0"/>
              <a:t>home to the low voltage required for operating toy </a:t>
            </a:r>
            <a:r>
              <a:rPr lang="en-US" dirty="0" smtClean="0"/>
              <a:t>trains (</a:t>
            </a:r>
            <a:r>
              <a:rPr lang="en-US" dirty="0"/>
              <a:t>from 8 to 18 volts).</a:t>
            </a:r>
          </a:p>
          <a:p>
            <a:pPr algn="l"/>
            <a:r>
              <a:rPr lang="en-US" dirty="0"/>
              <a:t>The transformer cord is plugged into any convenient </a:t>
            </a:r>
            <a:r>
              <a:rPr lang="en-US" dirty="0" smtClean="0"/>
              <a:t>wall outlet</a:t>
            </a:r>
            <a:r>
              <a:rPr lang="en-US" dirty="0"/>
              <a:t>. </a:t>
            </a:r>
            <a:endParaRPr lang="en-US" dirty="0" smtClean="0"/>
          </a:p>
          <a:p>
            <a:pPr algn="l"/>
            <a:r>
              <a:rPr lang="en-US" dirty="0" smtClean="0"/>
              <a:t>Low </a:t>
            </a:r>
            <a:r>
              <a:rPr lang="en-US" dirty="0"/>
              <a:t>voltage is then obtained from the binding posts </a:t>
            </a:r>
            <a:r>
              <a:rPr lang="en-US" dirty="0" smtClean="0"/>
              <a:t>on top </a:t>
            </a:r>
            <a:r>
              <a:rPr lang="en-US" dirty="0"/>
              <a:t>or in back of the transformer.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502815"/>
            <a:ext cx="3271039" cy="32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197404"/>
            <a:ext cx="5497380" cy="381762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If </a:t>
            </a:r>
            <a:r>
              <a:rPr lang="en-US" dirty="0"/>
              <a:t>someone is in contact with a live circuit, do not </a:t>
            </a:r>
            <a:r>
              <a:rPr lang="en-US" dirty="0" smtClean="0"/>
              <a:t>touch the person. You </a:t>
            </a:r>
            <a:r>
              <a:rPr lang="en-US" dirty="0"/>
              <a:t>can become “stuck” to him and part of </a:t>
            </a:r>
            <a:r>
              <a:rPr lang="en-US" dirty="0" smtClean="0"/>
              <a:t>the electrical </a:t>
            </a:r>
            <a:r>
              <a:rPr lang="en-US" dirty="0"/>
              <a:t>field. </a:t>
            </a:r>
            <a:endParaRPr lang="en-US" dirty="0" smtClean="0"/>
          </a:p>
          <a:p>
            <a:pPr algn="l"/>
            <a:r>
              <a:rPr lang="en-US" dirty="0" smtClean="0"/>
              <a:t>If </a:t>
            </a:r>
            <a:r>
              <a:rPr lang="en-US" dirty="0"/>
              <a:t>the service panel is nearby, quickly shut </a:t>
            </a:r>
            <a:r>
              <a:rPr lang="en-US" dirty="0" smtClean="0"/>
              <a:t>off the </a:t>
            </a:r>
            <a:r>
              <a:rPr lang="en-US" dirty="0"/>
              <a:t>house current by throwing the main </a:t>
            </a:r>
            <a:r>
              <a:rPr lang="en-US" dirty="0" smtClean="0"/>
              <a:t>circuit breaker. </a:t>
            </a:r>
          </a:p>
          <a:p>
            <a:pPr algn="l"/>
            <a:r>
              <a:rPr lang="en-US" dirty="0" smtClean="0"/>
              <a:t>If it is </a:t>
            </a:r>
            <a:r>
              <a:rPr lang="en-US" dirty="0"/>
              <a:t>a long way to the service panel, or you do not know </a:t>
            </a:r>
            <a:r>
              <a:rPr lang="en-US" dirty="0" smtClean="0"/>
              <a:t>where the panel is</a:t>
            </a:r>
            <a:r>
              <a:rPr lang="en-US" dirty="0"/>
              <a:t>, use a </a:t>
            </a:r>
            <a:r>
              <a:rPr lang="en-US" dirty="0" smtClean="0"/>
              <a:t>non-conducting object such </a:t>
            </a:r>
            <a:r>
              <a:rPr lang="en-US" dirty="0"/>
              <a:t>as a wooden chair, wooden broom handle, rug, or </a:t>
            </a:r>
            <a:r>
              <a:rPr lang="en-US" dirty="0" smtClean="0"/>
              <a:t>rubber doormat </a:t>
            </a:r>
            <a:r>
              <a:rPr lang="en-US" dirty="0"/>
              <a:t>to separate the person from the live wire. </a:t>
            </a:r>
            <a:endParaRPr lang="en-US" dirty="0" smtClean="0"/>
          </a:p>
          <a:p>
            <a:pPr algn="l"/>
            <a:r>
              <a:rPr lang="en-US" dirty="0" smtClean="0"/>
              <a:t>Never </a:t>
            </a:r>
            <a:r>
              <a:rPr lang="en-US" dirty="0"/>
              <a:t>use </a:t>
            </a:r>
            <a:r>
              <a:rPr lang="en-US" dirty="0" smtClean="0"/>
              <a:t>a metal </a:t>
            </a:r>
            <a:r>
              <a:rPr lang="en-US" dirty="0"/>
              <a:t>or wet object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If the person is not breathing after the rescue, </a:t>
            </a:r>
            <a:r>
              <a:rPr lang="en-US" dirty="0" smtClean="0"/>
              <a:t>call </a:t>
            </a:r>
            <a:r>
              <a:rPr lang="en-US" dirty="0"/>
              <a:t>911 for medical assistance </a:t>
            </a:r>
            <a:r>
              <a:rPr lang="en-US" dirty="0" smtClean="0"/>
              <a:t>and start CPR immediately.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45" t="4306" r="3284" b="8133"/>
          <a:stretch/>
        </p:blipFill>
        <p:spPr>
          <a:xfrm>
            <a:off x="5640936" y="1350110"/>
            <a:ext cx="3328970" cy="25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en-US" dirty="0"/>
              <a:t>Demonstrate that you know how to respond to electrical emergencies by doing the following:</a:t>
            </a:r>
          </a:p>
          <a:p>
            <a:pPr marL="914400" lvl="1" indent="-51435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 startAt="2"/>
            </a:pPr>
            <a:r>
              <a:rPr lang="en-US" altLang="en-US" sz="2400" dirty="0" smtClean="0"/>
              <a:t>Show </a:t>
            </a:r>
            <a:r>
              <a:rPr lang="en-US" altLang="en-US" sz="2400" dirty="0"/>
              <a:t>how to render first aid to a person who is unconscious from electrical shock. 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53477"/>
            <a:ext cx="9144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5497379" cy="366491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First aid for a person unconscious </a:t>
            </a:r>
            <a:r>
              <a:rPr lang="en-US" dirty="0" smtClean="0"/>
              <a:t>from electrical </a:t>
            </a:r>
            <a:r>
              <a:rPr lang="en-US" dirty="0" smtClean="0"/>
              <a:t>shock.</a:t>
            </a:r>
          </a:p>
          <a:p>
            <a:pPr algn="l"/>
            <a:r>
              <a:rPr lang="en-US" altLang="en-US" dirty="0" smtClean="0"/>
              <a:t>Call 911 or send someone to call and obtain a defibrillator.</a:t>
            </a:r>
          </a:p>
          <a:p>
            <a:pPr algn="l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order of treatment in </a:t>
            </a:r>
            <a:r>
              <a:rPr lang="en-US" dirty="0" smtClean="0"/>
              <a:t>a life-threatening </a:t>
            </a:r>
            <a:r>
              <a:rPr lang="en-US" dirty="0"/>
              <a:t>emergency is A-B-C-D: </a:t>
            </a:r>
            <a:r>
              <a:rPr lang="en-US" b="1" dirty="0"/>
              <a:t>A</a:t>
            </a:r>
            <a:r>
              <a:rPr lang="en-US" dirty="0"/>
              <a:t>irway, </a:t>
            </a:r>
            <a:r>
              <a:rPr lang="en-US" b="1" dirty="0"/>
              <a:t>B</a:t>
            </a:r>
            <a:r>
              <a:rPr lang="en-US" dirty="0"/>
              <a:t>reathing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irculation</a:t>
            </a:r>
            <a:r>
              <a:rPr lang="en-US" dirty="0"/>
              <a:t>, and </a:t>
            </a:r>
            <a:r>
              <a:rPr lang="en-US" b="1" dirty="0"/>
              <a:t>D</a:t>
            </a:r>
            <a:r>
              <a:rPr lang="en-US" dirty="0"/>
              <a:t>efibrillation</a:t>
            </a:r>
            <a:r>
              <a:rPr lang="en-US" dirty="0" smtClean="0"/>
              <a:t>. </a:t>
            </a:r>
          </a:p>
          <a:p>
            <a:pPr lvl="1" algn="l"/>
            <a:r>
              <a:rPr lang="en-US" sz="2400" dirty="0" smtClean="0"/>
              <a:t>Open airway.</a:t>
            </a:r>
          </a:p>
          <a:p>
            <a:pPr lvl="1" algn="l"/>
            <a:r>
              <a:rPr lang="en-US" sz="2400" dirty="0" smtClean="0"/>
              <a:t>Check for breathing.</a:t>
            </a:r>
          </a:p>
          <a:p>
            <a:pPr lvl="1" algn="l"/>
            <a:r>
              <a:rPr lang="en-US" sz="2400" dirty="0" smtClean="0"/>
              <a:t>If no breathing, begin CPR.</a:t>
            </a:r>
          </a:p>
          <a:p>
            <a:pPr lvl="1" algn="l"/>
            <a:r>
              <a:rPr lang="en-US" sz="2400" dirty="0" smtClean="0"/>
              <a:t>When defibrillator arrives,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turn </a:t>
            </a:r>
            <a:r>
              <a:rPr lang="en-US" sz="2400" dirty="0">
                <a:cs typeface="Arial" panose="020B0604020202020204" pitchFamily="34" charset="0"/>
              </a:rPr>
              <a:t>the AED on </a:t>
            </a:r>
            <a:r>
              <a:rPr lang="en-US" sz="2400" dirty="0" smtClean="0">
                <a:cs typeface="Arial" panose="020B0604020202020204" pitchFamily="34" charset="0"/>
              </a:rPr>
              <a:t>and </a:t>
            </a:r>
            <a:r>
              <a:rPr lang="en-US" sz="2400" dirty="0">
                <a:cs typeface="Arial" panose="020B0604020202020204" pitchFamily="34" charset="0"/>
              </a:rPr>
              <a:t>follow </a:t>
            </a: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voice </a:t>
            </a:r>
            <a:r>
              <a:rPr lang="en-US" sz="2400" dirty="0" smtClean="0">
                <a:cs typeface="Arial" panose="020B0604020202020204" pitchFamily="34" charset="0"/>
              </a:rPr>
              <a:t>prompts.</a:t>
            </a:r>
          </a:p>
          <a:p>
            <a:pPr lvl="1" algn="l"/>
            <a:r>
              <a:rPr lang="en-US" sz="2400" dirty="0" smtClean="0">
                <a:cs typeface="Arial" panose="020B0604020202020204" pitchFamily="34" charset="0"/>
              </a:rPr>
              <a:t>Keep </a:t>
            </a:r>
            <a:r>
              <a:rPr lang="en-US" sz="2400" dirty="0">
                <a:cs typeface="Arial" panose="020B0604020202020204" pitchFamily="34" charset="0"/>
              </a:rPr>
              <a:t>CPR going while AED is being set up.</a:t>
            </a:r>
          </a:p>
          <a:p>
            <a:pPr lvl="1"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1808225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3456</Words>
  <Application>Microsoft Office PowerPoint</Application>
  <PresentationFormat>On-screen Show (16:9)</PresentationFormat>
  <Paragraphs>316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Electricity Merit Badge</vt:lpstr>
      <vt:lpstr>Electricity Merit Badge Requirements</vt:lpstr>
      <vt:lpstr>Electricity Merit Badge Requirements</vt:lpstr>
      <vt:lpstr>Electricity Merit Badge Requirements</vt:lpstr>
      <vt:lpstr>Electricity Merit Badge Requirements</vt:lpstr>
      <vt:lpstr>Requirement 1</vt:lpstr>
      <vt:lpstr>Requirement 1</vt:lpstr>
      <vt:lpstr>Requirement 1</vt:lpstr>
      <vt:lpstr>Requirement 1</vt:lpstr>
      <vt:lpstr>Requirement 1</vt:lpstr>
      <vt:lpstr>Requirement 1</vt:lpstr>
      <vt:lpstr>Requirement 1</vt:lpstr>
      <vt:lpstr>Requirement 1</vt:lpstr>
      <vt:lpstr>Requirement 1</vt:lpstr>
      <vt:lpstr>Requirement 1</vt:lpstr>
      <vt:lpstr>Requirement 2</vt:lpstr>
      <vt:lpstr>Requirement 3</vt:lpstr>
      <vt:lpstr>Requirement 4</vt:lpstr>
      <vt:lpstr>Requirement 4</vt:lpstr>
      <vt:lpstr>Requirement 4</vt:lpstr>
      <vt:lpstr>Requirement 4</vt:lpstr>
      <vt:lpstr>Requirement 4</vt:lpstr>
      <vt:lpstr>Requirement 4</vt:lpstr>
      <vt:lpstr>Requirement 5</vt:lpstr>
      <vt:lpstr>Requirement 5</vt:lpstr>
      <vt:lpstr>Requirement 6</vt:lpstr>
      <vt:lpstr>Requirement 6</vt:lpstr>
      <vt:lpstr>Requirement 7</vt:lpstr>
      <vt:lpstr>Requirement 7</vt:lpstr>
      <vt:lpstr>Requirement 7</vt:lpstr>
      <vt:lpstr>Requirement 8</vt:lpstr>
      <vt:lpstr>Requirement 8</vt:lpstr>
      <vt:lpstr>Requirement 8</vt:lpstr>
      <vt:lpstr>Requirement 9</vt:lpstr>
      <vt:lpstr>Requirement 9</vt:lpstr>
      <vt:lpstr>Requirement 9</vt:lpstr>
      <vt:lpstr>Requirement 9</vt:lpstr>
      <vt:lpstr>Requirement 9</vt:lpstr>
      <vt:lpstr>Requirement 9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10</vt:lpstr>
      <vt:lpstr>Requirement 11</vt:lpstr>
      <vt:lpstr>Requirement 11</vt:lpstr>
      <vt:lpstr>Requirement 11</vt:lpstr>
      <vt:lpstr>Requirement 11</vt:lpstr>
      <vt:lpstr>Requirement 11</vt:lpstr>
      <vt:lpstr>Requirement 11</vt:lpstr>
      <vt:lpstr>Requirement 11</vt:lpstr>
      <vt:lpstr>Requirement 11</vt:lpstr>
      <vt:lpstr>Requirement 11</vt:lpstr>
      <vt:lpstr>Requirement 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2020-05-26T00:42:14Z</dcterms:modified>
</cp:coreProperties>
</file>